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7" r:id="rId2"/>
    <p:sldId id="260" r:id="rId3"/>
    <p:sldId id="261" r:id="rId4"/>
    <p:sldId id="262" r:id="rId5"/>
    <p:sldId id="263" r:id="rId6"/>
    <p:sldId id="266" r:id="rId7"/>
    <p:sldId id="264" r:id="rId8"/>
    <p:sldId id="265" r:id="rId9"/>
    <p:sldId id="267" r:id="rId10"/>
    <p:sldId id="271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79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97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7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37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1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1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7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8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0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1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72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21/03/2023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57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300"/>
            <a:ext cx="12192000" cy="68911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049" y="1471240"/>
            <a:ext cx="8143062" cy="1915160"/>
          </a:xfrm>
        </p:spPr>
        <p:txBody>
          <a:bodyPr>
            <a:normAutofit/>
          </a:bodyPr>
          <a:lstStyle/>
          <a:p>
            <a:r>
              <a:rPr lang="en-US" sz="55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5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5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endParaRPr lang="en-US" sz="5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8049" y="754039"/>
            <a:ext cx="8294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6067" y="1338814"/>
            <a:ext cx="1285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1308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060" y="640675"/>
            <a:ext cx="1672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3200" b="1" i="1" u="sng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i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giải</a:t>
            </a:r>
            <a:endParaRPr lang="vi-VN" sz="3200" b="1" i="1" u="sng" dirty="0">
              <a:solidFill>
                <a:srgbClr val="0000CC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Text Box 76"/>
          <p:cNvSpPr txBox="1">
            <a:spLocks noChangeArrowheads="1"/>
          </p:cNvSpPr>
          <p:nvPr/>
        </p:nvSpPr>
        <p:spPr bwMode="auto">
          <a:xfrm>
            <a:off x="315309" y="1328080"/>
            <a:ext cx="61170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a. </a:t>
            </a:r>
            <a:r>
              <a:rPr lang="en-US" sz="2800" b="1" u="sng" dirty="0" err="1"/>
              <a:t>Cách</a:t>
            </a:r>
            <a:r>
              <a:rPr lang="en-US" sz="2800" b="1" u="sng" dirty="0"/>
              <a:t> 1:</a:t>
            </a:r>
            <a:r>
              <a:rPr lang="en-US" sz="2800" b="1" dirty="0"/>
              <a:t>Diện </a:t>
            </a:r>
            <a:r>
              <a:rPr lang="en-US" sz="2800" b="1" dirty="0" err="1"/>
              <a:t>tích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thoi</a:t>
            </a:r>
            <a:r>
              <a:rPr lang="en-US" sz="2800" b="1" dirty="0"/>
              <a:t>  </a:t>
            </a:r>
            <a:r>
              <a:rPr lang="en-US" sz="2800" b="1" dirty="0" err="1"/>
              <a:t>ABCDlà</a:t>
            </a:r>
            <a:r>
              <a:rPr lang="en-US" sz="2800" b="1" dirty="0"/>
              <a:t>:</a:t>
            </a:r>
          </a:p>
        </p:txBody>
      </p: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1111253" y="2045677"/>
            <a:ext cx="4306888" cy="614362"/>
            <a:chOff x="748" y="3571"/>
            <a:chExt cx="2713" cy="387"/>
          </a:xfrm>
        </p:grpSpPr>
        <p:sp>
          <p:nvSpPr>
            <p:cNvPr id="7" name="Text Box 85"/>
            <p:cNvSpPr txBox="1">
              <a:spLocks noChangeArrowheads="1"/>
            </p:cNvSpPr>
            <p:nvPr/>
          </p:nvSpPr>
          <p:spPr bwMode="auto">
            <a:xfrm>
              <a:off x="748" y="3571"/>
              <a:ext cx="161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(3 </a:t>
              </a:r>
              <a:r>
                <a:rPr lang="en-US" dirty="0"/>
                <a:t> x  </a:t>
              </a:r>
              <a:r>
                <a:rPr lang="en-US" b="1" dirty="0"/>
                <a:t>4): 2 </a:t>
              </a:r>
            </a:p>
          </p:txBody>
        </p:sp>
        <p:sp>
          <p:nvSpPr>
            <p:cNvPr id="8" name="Text Box 89"/>
            <p:cNvSpPr txBox="1">
              <a:spLocks noChangeArrowheads="1"/>
            </p:cNvSpPr>
            <p:nvPr/>
          </p:nvSpPr>
          <p:spPr bwMode="auto">
            <a:xfrm>
              <a:off x="1829" y="3593"/>
              <a:ext cx="16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 = 6 (cm</a:t>
              </a:r>
              <a:r>
                <a:rPr lang="en-US" b="1" baseline="30000" dirty="0"/>
                <a:t>2</a:t>
              </a:r>
              <a:r>
                <a:rPr lang="en-US" b="1" dirty="0"/>
                <a:t>)</a:t>
              </a:r>
              <a:endParaRPr lang="en-US" b="1" baseline="30000" dirty="0"/>
            </a:p>
          </p:txBody>
        </p:sp>
      </p:grp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1530626" y="2709348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Đáp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số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</a:t>
            </a:r>
            <a:r>
              <a:rPr lang="en-US" sz="2800" b="1" dirty="0">
                <a:solidFill>
                  <a:srgbClr val="34023C"/>
                </a:solidFill>
                <a:cs typeface="Arial" charset="0"/>
              </a:rPr>
              <a:t> 6 cm</a:t>
            </a:r>
            <a:r>
              <a:rPr lang="en-US" sz="2800" b="1" baseline="30000" dirty="0">
                <a:solidFill>
                  <a:srgbClr val="34023C"/>
                </a:solidFill>
                <a:cs typeface="Arial" charset="0"/>
              </a:rPr>
              <a:t>2</a:t>
            </a:r>
            <a:endParaRPr lang="en-US" sz="2800" b="1" dirty="0">
              <a:solidFill>
                <a:srgbClr val="34023C"/>
              </a:solidFill>
              <a:cs typeface="Arial" charset="0"/>
            </a:endParaRPr>
          </a:p>
        </p:txBody>
      </p:sp>
      <p:sp>
        <p:nvSpPr>
          <p:cNvPr id="10" name="Line 75"/>
          <p:cNvSpPr>
            <a:spLocks noChangeShapeType="1"/>
          </p:cNvSpPr>
          <p:nvPr/>
        </p:nvSpPr>
        <p:spPr bwMode="auto">
          <a:xfrm>
            <a:off x="6423192" y="1193609"/>
            <a:ext cx="0" cy="5029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362606" y="4081791"/>
            <a:ext cx="5896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 </a:t>
            </a:r>
            <a:r>
              <a:rPr lang="en-US" sz="2800" b="1" u="sng" dirty="0" err="1"/>
              <a:t>Cách</a:t>
            </a:r>
            <a:r>
              <a:rPr lang="en-US" sz="2800" b="1" u="sng" dirty="0"/>
              <a:t> 2:</a:t>
            </a:r>
            <a:r>
              <a:rPr lang="en-US" sz="2800" b="1" dirty="0"/>
              <a:t>Diện </a:t>
            </a:r>
            <a:r>
              <a:rPr lang="en-US" sz="2800" b="1" dirty="0" err="1"/>
              <a:t>tích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thoi</a:t>
            </a:r>
            <a:r>
              <a:rPr lang="en-US" sz="2800" b="1" dirty="0"/>
              <a:t> </a:t>
            </a:r>
            <a:r>
              <a:rPr lang="en-US" sz="2800" b="1" dirty="0" err="1"/>
              <a:t>ABCD</a:t>
            </a:r>
            <a:r>
              <a:rPr lang="en-US" sz="2800" b="1" dirty="0"/>
              <a:t> </a:t>
            </a:r>
            <a:r>
              <a:rPr lang="en-US" sz="2800" b="1" dirty="0" err="1"/>
              <a:t>là</a:t>
            </a:r>
            <a:r>
              <a:rPr lang="en-US" sz="2800" b="1" dirty="0"/>
              <a:t>: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6299" y="4855780"/>
          <a:ext cx="933122" cy="826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304560" imgH="393480" progId="Equation.3">
                  <p:embed/>
                </p:oleObj>
              </mc:Choice>
              <mc:Fallback>
                <p:oleObj name="Equation" r:id="rId3" imgW="304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99" y="4855780"/>
                        <a:ext cx="933122" cy="826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9"/>
          <p:cNvSpPr txBox="1">
            <a:spLocks noChangeArrowheads="1"/>
          </p:cNvSpPr>
          <p:nvPr/>
        </p:nvSpPr>
        <p:spPr bwMode="auto">
          <a:xfrm>
            <a:off x="2396416" y="4960436"/>
            <a:ext cx="2590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/>
              <a:t> = 6 (cm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b="1" baseline="30000" dirty="0"/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1446543" y="5746837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Đáp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số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</a:t>
            </a:r>
            <a:r>
              <a:rPr lang="en-US" sz="2800" b="1" dirty="0">
                <a:solidFill>
                  <a:srgbClr val="34023C"/>
                </a:solidFill>
                <a:cs typeface="Arial" charset="0"/>
              </a:rPr>
              <a:t> 6 cm</a:t>
            </a:r>
            <a:r>
              <a:rPr lang="en-US" sz="2800" b="1" baseline="30000" dirty="0">
                <a:solidFill>
                  <a:srgbClr val="34023C"/>
                </a:solidFill>
                <a:cs typeface="Arial" charset="0"/>
              </a:rPr>
              <a:t>2</a:t>
            </a:r>
            <a:endParaRPr lang="en-US" sz="2800" b="1" dirty="0">
              <a:solidFill>
                <a:srgbClr val="34023C"/>
              </a:solidFill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38853" y="414703"/>
            <a:ext cx="1672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3200" b="1" i="1" u="sng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i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giải</a:t>
            </a:r>
            <a:endParaRPr lang="vi-VN" sz="3200" b="1" i="1" u="sng" dirty="0">
              <a:solidFill>
                <a:srgbClr val="0000CC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" name="Text Box 76"/>
          <p:cNvSpPr txBox="1">
            <a:spLocks noChangeArrowheads="1"/>
          </p:cNvSpPr>
          <p:nvPr/>
        </p:nvSpPr>
        <p:spPr bwMode="auto">
          <a:xfrm>
            <a:off x="6670843" y="1149404"/>
            <a:ext cx="50849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b. </a:t>
            </a:r>
            <a:r>
              <a:rPr lang="en-US" sz="2800" b="1" u="sng" dirty="0" err="1"/>
              <a:t>Cách</a:t>
            </a:r>
            <a:r>
              <a:rPr lang="en-US" sz="2800" b="1" u="sng" dirty="0"/>
              <a:t> 1</a:t>
            </a:r>
            <a:r>
              <a:rPr lang="en-US" sz="2800" b="1" dirty="0"/>
              <a:t>:Diện </a:t>
            </a:r>
            <a:r>
              <a:rPr lang="en-US" sz="2800" b="1" dirty="0" err="1"/>
              <a:t>tích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thoi</a:t>
            </a:r>
            <a:r>
              <a:rPr lang="en-US" sz="2800" b="1" dirty="0"/>
              <a:t> </a:t>
            </a:r>
            <a:r>
              <a:rPr lang="en-US" sz="2800" b="1" dirty="0" err="1"/>
              <a:t>MNPQ</a:t>
            </a:r>
            <a:r>
              <a:rPr lang="en-US" sz="2800" b="1" dirty="0"/>
              <a:t> </a:t>
            </a:r>
            <a:r>
              <a:rPr lang="en-US" sz="2800" b="1" dirty="0" err="1"/>
              <a:t>là</a:t>
            </a:r>
            <a:r>
              <a:rPr lang="en-US" sz="2800" b="1" dirty="0"/>
              <a:t>:</a:t>
            </a:r>
          </a:p>
        </p:txBody>
      </p:sp>
      <p:grpSp>
        <p:nvGrpSpPr>
          <p:cNvPr id="17" name="Group 91"/>
          <p:cNvGrpSpPr>
            <a:grpSpLocks/>
          </p:cNvGrpSpPr>
          <p:nvPr/>
        </p:nvGrpSpPr>
        <p:grpSpPr bwMode="auto">
          <a:xfrm>
            <a:off x="6988916" y="2158351"/>
            <a:ext cx="4213225" cy="611188"/>
            <a:chOff x="748" y="3571"/>
            <a:chExt cx="2654" cy="385"/>
          </a:xfrm>
        </p:grpSpPr>
        <p:sp>
          <p:nvSpPr>
            <p:cNvPr id="18" name="Text Box 93"/>
            <p:cNvSpPr txBox="1">
              <a:spLocks noChangeArrowheads="1"/>
            </p:cNvSpPr>
            <p:nvPr/>
          </p:nvSpPr>
          <p:spPr bwMode="auto">
            <a:xfrm>
              <a:off x="748" y="3571"/>
              <a:ext cx="124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(7 </a:t>
              </a:r>
              <a:r>
                <a:rPr lang="en-US" dirty="0"/>
                <a:t> x  </a:t>
              </a:r>
              <a:r>
                <a:rPr lang="en-US" b="1" dirty="0"/>
                <a:t>4):2</a:t>
              </a:r>
            </a:p>
          </p:txBody>
        </p:sp>
        <p:sp>
          <p:nvSpPr>
            <p:cNvPr id="19" name="Text Box 97"/>
            <p:cNvSpPr txBox="1">
              <a:spLocks noChangeArrowheads="1"/>
            </p:cNvSpPr>
            <p:nvPr/>
          </p:nvSpPr>
          <p:spPr bwMode="auto">
            <a:xfrm>
              <a:off x="1770" y="3591"/>
              <a:ext cx="16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 = 14 (cm</a:t>
              </a:r>
              <a:r>
                <a:rPr lang="en-US" b="1" baseline="30000" dirty="0"/>
                <a:t>2</a:t>
              </a:r>
              <a:r>
                <a:rPr lang="en-US" b="1" dirty="0"/>
                <a:t>)</a:t>
              </a:r>
              <a:endParaRPr lang="en-US" b="1" baseline="30000" dirty="0"/>
            </a:p>
          </p:txBody>
        </p:sp>
      </p:grp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7595095" y="3003637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Đáp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số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</a:t>
            </a:r>
            <a:r>
              <a:rPr lang="en-US" sz="2800" b="1" dirty="0">
                <a:solidFill>
                  <a:srgbClr val="34023C"/>
                </a:solidFill>
                <a:cs typeface="Arial" charset="0"/>
              </a:rPr>
              <a:t> 14 cm</a:t>
            </a:r>
            <a:r>
              <a:rPr lang="en-US" sz="2800" b="1" baseline="30000" dirty="0">
                <a:solidFill>
                  <a:srgbClr val="34023C"/>
                </a:solidFill>
                <a:cs typeface="Arial" charset="0"/>
              </a:rPr>
              <a:t>2</a:t>
            </a:r>
            <a:endParaRPr lang="en-US" sz="2800" b="1" dirty="0">
              <a:solidFill>
                <a:srgbClr val="34023C"/>
              </a:solidFill>
              <a:cs typeface="Arial" charset="0"/>
            </a:endParaRPr>
          </a:p>
        </p:txBody>
      </p:sp>
      <p:sp>
        <p:nvSpPr>
          <p:cNvPr id="21" name="Text Box 76"/>
          <p:cNvSpPr txBox="1">
            <a:spLocks noChangeArrowheads="1"/>
          </p:cNvSpPr>
          <p:nvPr/>
        </p:nvSpPr>
        <p:spPr bwMode="auto">
          <a:xfrm>
            <a:off x="6760181" y="3666631"/>
            <a:ext cx="50849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/>
              <a:t>Cách</a:t>
            </a:r>
            <a:r>
              <a:rPr lang="en-US" sz="2800" b="1" u="sng" dirty="0"/>
              <a:t> 2:</a:t>
            </a:r>
            <a:r>
              <a:rPr lang="en-US" sz="2800" b="1" dirty="0"/>
              <a:t>Diện </a:t>
            </a:r>
            <a:r>
              <a:rPr lang="en-US" sz="2800" b="1" dirty="0" err="1"/>
              <a:t>tích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thoi</a:t>
            </a:r>
            <a:r>
              <a:rPr lang="en-US" sz="2800" b="1" dirty="0"/>
              <a:t> </a:t>
            </a:r>
            <a:r>
              <a:rPr lang="en-US" sz="2800" b="1" dirty="0" err="1"/>
              <a:t>MNPQ</a:t>
            </a:r>
            <a:r>
              <a:rPr lang="en-US" sz="2800" b="1" dirty="0"/>
              <a:t> </a:t>
            </a:r>
            <a:r>
              <a:rPr lang="en-US" sz="2800" b="1" dirty="0" err="1"/>
              <a:t>là</a:t>
            </a:r>
            <a:r>
              <a:rPr lang="en-US" sz="2800" b="1" dirty="0"/>
              <a:t>: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400871" y="4772080"/>
          <a:ext cx="93345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304560" imgH="393480" progId="Equation.3">
                  <p:embed/>
                </p:oleObj>
              </mc:Choice>
              <mc:Fallback>
                <p:oleObj name="Equation" r:id="rId5" imgW="304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871" y="4772080"/>
                        <a:ext cx="93345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7"/>
          <p:cNvSpPr txBox="1">
            <a:spLocks noChangeArrowheads="1"/>
          </p:cNvSpPr>
          <p:nvPr/>
        </p:nvSpPr>
        <p:spPr bwMode="auto">
          <a:xfrm>
            <a:off x="8416900" y="4833453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/>
              <a:t> = 14 (cm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b="1" baseline="30000" dirty="0"/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7668667" y="5757347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Đáp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số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</a:t>
            </a:r>
            <a:r>
              <a:rPr lang="en-US" sz="2800" b="1" dirty="0">
                <a:solidFill>
                  <a:srgbClr val="34023C"/>
                </a:solidFill>
                <a:cs typeface="Arial" charset="0"/>
              </a:rPr>
              <a:t> 14 cm</a:t>
            </a:r>
            <a:r>
              <a:rPr lang="en-US" sz="2800" b="1" baseline="30000" dirty="0">
                <a:solidFill>
                  <a:srgbClr val="34023C"/>
                </a:solidFill>
                <a:cs typeface="Arial" charset="0"/>
              </a:rPr>
              <a:t>2</a:t>
            </a:r>
            <a:endParaRPr lang="en-US" sz="2800" b="1" dirty="0">
              <a:solidFill>
                <a:srgbClr val="34023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1" grpId="0"/>
      <p:bldP spid="13" grpId="0"/>
      <p:bldP spid="14" grpId="0"/>
      <p:bldP spid="15" grpId="0"/>
      <p:bldP spid="16" grpId="0"/>
      <p:bldP spid="20" grpId="0"/>
      <p:bldP spid="21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1298713" y="1042542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a)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dài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chéo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5dm </a:t>
            </a:r>
            <a:r>
              <a:rPr lang="en-US" b="1" dirty="0" err="1"/>
              <a:t>và</a:t>
            </a:r>
            <a:r>
              <a:rPr lang="en-US" b="1" dirty="0"/>
              <a:t> 20dm.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1196584" y="250516"/>
            <a:ext cx="92991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u="sng" err="1">
                <a:solidFill>
                  <a:srgbClr val="FF0000"/>
                </a:solidFill>
              </a:rPr>
              <a:t>B</a:t>
            </a:r>
            <a:r>
              <a:rPr lang="en-US" b="1" u="sng" err="1">
                <a:solidFill>
                  <a:srgbClr val="FF0000"/>
                </a:solidFill>
              </a:rPr>
              <a:t>ài</a:t>
            </a:r>
            <a:r>
              <a:rPr lang="en-US" b="1" u="sng">
                <a:solidFill>
                  <a:srgbClr val="FF0000"/>
                </a:solidFill>
              </a:rPr>
              <a:t> </a:t>
            </a:r>
            <a:r>
              <a:rPr lang="vi-VN" b="1" u="sng">
                <a:solidFill>
                  <a:srgbClr val="FF0000"/>
                </a:solidFill>
              </a:rPr>
              <a:t>2: </a:t>
            </a:r>
            <a:r>
              <a:rPr lang="en-US" b="1">
                <a:solidFill>
                  <a:srgbClr val="006600"/>
                </a:solidFill>
              </a:rPr>
              <a:t>Tính </a:t>
            </a:r>
            <a:r>
              <a:rPr lang="en-US" b="1" dirty="0" err="1">
                <a:solidFill>
                  <a:srgbClr val="006600"/>
                </a:solidFill>
              </a:rPr>
              <a:t>diện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tích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của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hình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thoi</a:t>
            </a:r>
            <a:r>
              <a:rPr lang="en-US" b="1" dirty="0">
                <a:solidFill>
                  <a:srgbClr val="006600"/>
                </a:solidFill>
              </a:rPr>
              <a:t>, </a:t>
            </a:r>
            <a:r>
              <a:rPr lang="en-US" b="1" dirty="0" err="1">
                <a:solidFill>
                  <a:srgbClr val="006600"/>
                </a:solidFill>
              </a:rPr>
              <a:t>biết</a:t>
            </a:r>
            <a:r>
              <a:rPr lang="en-US" b="1" dirty="0">
                <a:solidFill>
                  <a:srgbClr val="006600"/>
                </a:solidFill>
              </a:rPr>
              <a:t>: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860046" y="2358729"/>
            <a:ext cx="6392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Cách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1: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Diện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tích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hình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thoi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là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:</a:t>
            </a:r>
          </a:p>
        </p:txBody>
      </p:sp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5046335" y="3639514"/>
            <a:ext cx="43656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Đáp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: 50 dm</a:t>
            </a:r>
            <a:r>
              <a:rPr lang="en-US" sz="3600" b="1" baseline="30000" dirty="0">
                <a:solidFill>
                  <a:srgbClr val="FF0000"/>
                </a:solidFill>
                <a:cs typeface="Arial" charset="0"/>
              </a:rPr>
              <a:t>2</a:t>
            </a:r>
            <a:endParaRPr lang="en-US" sz="36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3978166" y="2963013"/>
            <a:ext cx="51553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(5 x 20) : 2 = 50 (dm</a:t>
            </a:r>
            <a:r>
              <a:rPr lang="en-US" sz="3600" b="1" baseline="300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4977" y="1728496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3200" b="1" i="1" u="sng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i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giải</a:t>
            </a:r>
            <a:endParaRPr lang="vi-VN" sz="3200" b="1" i="1" u="sng" dirty="0">
              <a:solidFill>
                <a:srgbClr val="0000CC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1043976" y="4402990"/>
            <a:ext cx="6392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Cách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2: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Diện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tích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hình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thoi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cs typeface="Arial" charset="0"/>
              </a:rPr>
              <a:t>là</a:t>
            </a:r>
            <a:r>
              <a:rPr lang="en-US" sz="3600" b="1" dirty="0">
                <a:solidFill>
                  <a:srgbClr val="000000"/>
                </a:solidFill>
                <a:cs typeface="Arial" charset="0"/>
              </a:rPr>
              <a:t>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475476" y="5155105"/>
          <a:ext cx="11668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476" y="5155105"/>
                        <a:ext cx="1166812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4643112" y="5230789"/>
            <a:ext cx="2058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50 (dm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4347396" y="5888728"/>
            <a:ext cx="43656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Đáp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: 50 dm</a:t>
            </a:r>
            <a:r>
              <a:rPr lang="en-US" sz="3600" b="1" baseline="30000" dirty="0">
                <a:solidFill>
                  <a:srgbClr val="FF0000"/>
                </a:solidFill>
                <a:cs typeface="Arial" charset="0"/>
              </a:rPr>
              <a:t>2</a:t>
            </a:r>
            <a:endParaRPr lang="en-US" sz="36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0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3" grpId="0"/>
      <p:bldP spid="14" grpId="0"/>
      <p:bldP spid="9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3736427" y="1837000"/>
            <a:ext cx="42724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lnSpc>
                <a:spcPct val="200000"/>
              </a:lnSpc>
              <a:spcAft>
                <a:spcPct val="0"/>
              </a:spcAft>
            </a:pP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Đổi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 4m = 40dm</a:t>
            </a:r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886295" y="2190124"/>
            <a:ext cx="562486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lnSpc>
                <a:spcPct val="200000"/>
              </a:lnSpc>
              <a:spcAft>
                <a:spcPct val="0"/>
              </a:spcAft>
            </a:pPr>
            <a:r>
              <a:rPr lang="en-US" sz="2800" b="1" dirty="0" err="1">
                <a:solidFill>
                  <a:srgbClr val="34023C"/>
                </a:solidFill>
                <a:cs typeface="Arial" charset="0"/>
              </a:rPr>
              <a:t>Cách</a:t>
            </a:r>
            <a:r>
              <a:rPr lang="en-US" sz="2800" b="1" dirty="0">
                <a:solidFill>
                  <a:srgbClr val="34023C"/>
                </a:solidFill>
                <a:cs typeface="Arial" charset="0"/>
              </a:rPr>
              <a:t> 1:Di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ện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tích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hình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thoi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là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</a:t>
            </a: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6306274" y="3569731"/>
            <a:ext cx="3124200" cy="92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lnSpc>
                <a:spcPct val="200000"/>
              </a:lnSpc>
              <a:spcAft>
                <a:spcPct val="0"/>
              </a:spcAft>
            </a:pP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Đáp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số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 300 dm</a:t>
            </a:r>
            <a:r>
              <a:rPr lang="en-US" b="1" baseline="30000" dirty="0">
                <a:solidFill>
                  <a:srgbClr val="34023C"/>
                </a:solidFill>
                <a:cs typeface="Arial" charset="0"/>
              </a:rPr>
              <a:t>2</a:t>
            </a:r>
            <a:endParaRPr lang="en-US" b="1" dirty="0">
              <a:solidFill>
                <a:srgbClr val="34023C"/>
              </a:solidFill>
              <a:cs typeface="Arial" charset="0"/>
            </a:endParaRPr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3444074" y="2952958"/>
            <a:ext cx="49274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lnSpc>
                <a:spcPct val="200000"/>
              </a:lnSpc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(40 x 15) : 2 = 300 (dm</a:t>
            </a:r>
            <a:r>
              <a:rPr lang="en-US" b="1" baseline="300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)</a:t>
            </a:r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740978" y="2412124"/>
            <a:ext cx="10342179" cy="191206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333399"/>
            </a:solidFill>
            <a:prstDash val="soli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có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nhận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xét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gì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về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đơn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vị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đo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độ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dài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của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các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đường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chéo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6260" y="1647996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3200" b="1" u="sng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giải</a:t>
            </a:r>
            <a:endParaRPr lang="vi-VN" sz="3200" b="1" u="sng" dirty="0">
              <a:solidFill>
                <a:srgbClr val="0000CC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149288" y="218985"/>
            <a:ext cx="92991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u="sng" dirty="0" err="1">
                <a:solidFill>
                  <a:srgbClr val="FF0000"/>
                </a:solidFill>
              </a:rPr>
              <a:t>B</a:t>
            </a:r>
            <a:r>
              <a:rPr lang="en-US" b="1" u="sng" dirty="0" err="1">
                <a:solidFill>
                  <a:srgbClr val="FF0000"/>
                </a:solidFill>
              </a:rPr>
              <a:t>ài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006600"/>
                </a:solidFill>
              </a:rPr>
              <a:t>Tính </a:t>
            </a:r>
            <a:r>
              <a:rPr lang="en-US" b="1" dirty="0" err="1">
                <a:solidFill>
                  <a:srgbClr val="006600"/>
                </a:solidFill>
              </a:rPr>
              <a:t>diện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tích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của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hình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thoi</a:t>
            </a:r>
            <a:r>
              <a:rPr lang="en-US" b="1" dirty="0">
                <a:solidFill>
                  <a:srgbClr val="006600"/>
                </a:solidFill>
              </a:rPr>
              <a:t>, </a:t>
            </a:r>
            <a:r>
              <a:rPr lang="en-US" b="1" dirty="0" err="1">
                <a:solidFill>
                  <a:srgbClr val="006600"/>
                </a:solidFill>
              </a:rPr>
              <a:t>biết</a:t>
            </a:r>
            <a:r>
              <a:rPr lang="en-US" b="1" dirty="0">
                <a:solidFill>
                  <a:srgbClr val="006600"/>
                </a:solidFill>
              </a:rPr>
              <a:t>:</a:t>
            </a: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1196584" y="1092098"/>
            <a:ext cx="807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b)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dài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chéo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4m </a:t>
            </a:r>
            <a:r>
              <a:rPr lang="en-US" b="1" dirty="0" err="1"/>
              <a:t>và</a:t>
            </a:r>
            <a:r>
              <a:rPr lang="en-US" b="1" dirty="0"/>
              <a:t> 15dm.</a:t>
            </a:r>
          </a:p>
        </p:txBody>
      </p:sp>
      <p:sp>
        <p:nvSpPr>
          <p:cNvPr id="12" name="Text Box 46"/>
          <p:cNvSpPr txBox="1">
            <a:spLocks noChangeArrowheads="1"/>
          </p:cNvSpPr>
          <p:nvPr/>
        </p:nvSpPr>
        <p:spPr bwMode="auto">
          <a:xfrm>
            <a:off x="266185" y="5211848"/>
            <a:ext cx="562486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lnSpc>
                <a:spcPct val="200000"/>
              </a:lnSpc>
              <a:spcAft>
                <a:spcPct val="0"/>
              </a:spcAft>
            </a:pPr>
            <a:r>
              <a:rPr lang="en-US" sz="2800" b="1" dirty="0" err="1">
                <a:solidFill>
                  <a:srgbClr val="34023C"/>
                </a:solidFill>
                <a:cs typeface="Arial" charset="0"/>
              </a:rPr>
              <a:t>Cách</a:t>
            </a:r>
            <a:r>
              <a:rPr lang="en-US" sz="2800" b="1" dirty="0">
                <a:solidFill>
                  <a:srgbClr val="34023C"/>
                </a:solidFill>
                <a:cs typeface="Arial" charset="0"/>
              </a:rPr>
              <a:t> 2: </a:t>
            </a:r>
            <a:r>
              <a:rPr lang="en-US" sz="2800" b="1" dirty="0" err="1">
                <a:solidFill>
                  <a:srgbClr val="34023C"/>
                </a:solidFill>
                <a:cs typeface="Arial" charset="0"/>
              </a:rPr>
              <a:t>Di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ện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tích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hình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thoi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là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679364" y="5419697"/>
          <a:ext cx="136048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9364" y="5419697"/>
                        <a:ext cx="1360487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7041617" y="5205609"/>
            <a:ext cx="2217275" cy="927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lnSpc>
                <a:spcPct val="200000"/>
              </a:lnSpc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300 (dm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6521737" y="5930823"/>
            <a:ext cx="3124200" cy="92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lnSpc>
                <a:spcPct val="200000"/>
              </a:lnSpc>
              <a:spcAft>
                <a:spcPct val="0"/>
              </a:spcAft>
            </a:pP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Đáp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số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 300 dm</a:t>
            </a:r>
            <a:r>
              <a:rPr lang="en-US" b="1" baseline="30000" dirty="0">
                <a:solidFill>
                  <a:srgbClr val="34023C"/>
                </a:solidFill>
                <a:cs typeface="Arial" charset="0"/>
              </a:rPr>
              <a:t>2</a:t>
            </a:r>
            <a:endParaRPr lang="en-US" b="1" dirty="0">
              <a:solidFill>
                <a:srgbClr val="34023C"/>
              </a:solidFill>
              <a:cs typeface="Arial" charset="0"/>
            </a:endParaRPr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1539765" y="4732599"/>
            <a:ext cx="42724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1" fontAlgn="base" hangingPunct="1">
              <a:lnSpc>
                <a:spcPct val="200000"/>
              </a:lnSpc>
              <a:spcAft>
                <a:spcPct val="0"/>
              </a:spcAft>
            </a:pPr>
            <a:r>
              <a:rPr lang="en-US" b="1" dirty="0" err="1">
                <a:solidFill>
                  <a:srgbClr val="34023C"/>
                </a:solidFill>
                <a:cs typeface="Arial" charset="0"/>
              </a:rPr>
              <a:t>Đổi</a:t>
            </a:r>
            <a:r>
              <a:rPr lang="en-US" b="1" dirty="0">
                <a:solidFill>
                  <a:srgbClr val="34023C"/>
                </a:solidFill>
                <a:cs typeface="Arial" charset="0"/>
              </a:rPr>
              <a:t>: 4m = 40dm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40384" y="4559362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3200" b="1" u="sng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u="sng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giải</a:t>
            </a:r>
            <a:endParaRPr lang="vi-VN" sz="3200" b="1" u="sng" dirty="0">
              <a:solidFill>
                <a:srgbClr val="0000CC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8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8" grpId="1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94362" y="372538"/>
            <a:ext cx="70818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u="sng" dirty="0" err="1">
                <a:solidFill>
                  <a:srgbClr val="FF0000"/>
                </a:solidFill>
              </a:rPr>
              <a:t>Bài</a:t>
            </a:r>
            <a:r>
              <a:rPr lang="en-US" sz="3000" b="1" u="sng" dirty="0">
                <a:solidFill>
                  <a:srgbClr val="FF0000"/>
                </a:solidFill>
              </a:rPr>
              <a:t> 3</a:t>
            </a:r>
            <a:r>
              <a:rPr lang="en-US" sz="3000" b="1" dirty="0">
                <a:solidFill>
                  <a:srgbClr val="FF0000"/>
                </a:solidFill>
              </a:rPr>
              <a:t>: </a:t>
            </a:r>
            <a:r>
              <a:rPr lang="en-US" b="1" dirty="0" err="1"/>
              <a:t>Đúng</a:t>
            </a:r>
            <a:r>
              <a:rPr lang="en-US" b="1" dirty="0"/>
              <a:t> </a:t>
            </a:r>
            <a:r>
              <a:rPr lang="en-US" b="1" dirty="0" err="1"/>
              <a:t>ghi</a:t>
            </a:r>
            <a:r>
              <a:rPr lang="en-US" b="1" dirty="0"/>
              <a:t> </a:t>
            </a:r>
            <a:r>
              <a:rPr lang="en-US" b="1" dirty="0" err="1"/>
              <a:t>chữ</a:t>
            </a:r>
            <a:r>
              <a:rPr lang="en-US" b="1" dirty="0"/>
              <a:t> Đ, </a:t>
            </a:r>
            <a:r>
              <a:rPr lang="en-US" b="1" dirty="0" err="1"/>
              <a:t>sai</a:t>
            </a:r>
            <a:r>
              <a:rPr lang="en-US" b="1" dirty="0"/>
              <a:t> </a:t>
            </a:r>
            <a:r>
              <a:rPr lang="en-US" b="1" dirty="0" err="1"/>
              <a:t>ghi</a:t>
            </a:r>
            <a:r>
              <a:rPr lang="en-US" b="1" dirty="0"/>
              <a:t> </a:t>
            </a:r>
            <a:r>
              <a:rPr lang="en-US" b="1" dirty="0" err="1"/>
              <a:t>chữ</a:t>
            </a:r>
            <a:r>
              <a:rPr lang="en-US" b="1" dirty="0"/>
              <a:t> S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938213" y="1784684"/>
            <a:ext cx="3962400" cy="2195513"/>
            <a:chOff x="2784" y="816"/>
            <a:chExt cx="2496" cy="1383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848" y="816"/>
              <a:ext cx="3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856" y="1824"/>
              <a:ext cx="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P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110" y="1025"/>
              <a:ext cx="1738" cy="86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616" y="1872"/>
              <a:ext cx="5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 5cm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387" y="1248"/>
              <a:ext cx="5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2cm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784" y="816"/>
              <a:ext cx="4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834" y="1776"/>
              <a:ext cx="3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Q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2213813" y="1632284"/>
            <a:ext cx="4495800" cy="2997200"/>
            <a:chOff x="144" y="960"/>
            <a:chExt cx="2832" cy="1888"/>
          </a:xfrm>
        </p:grpSpPr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383" y="1536"/>
              <a:ext cx="5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2cm</a:t>
              </a:r>
            </a:p>
          </p:txBody>
        </p:sp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144" y="960"/>
              <a:ext cx="2256" cy="1888"/>
              <a:chOff x="0" y="750"/>
              <a:chExt cx="2340" cy="1879"/>
            </a:xfrm>
          </p:grpSpPr>
          <p:grpSp>
            <p:nvGrpSpPr>
              <p:cNvPr id="16" name="Group 17"/>
              <p:cNvGrpSpPr>
                <a:grpSpLocks/>
              </p:cNvGrpSpPr>
              <p:nvPr/>
            </p:nvGrpSpPr>
            <p:grpSpPr bwMode="auto">
              <a:xfrm>
                <a:off x="1137" y="1044"/>
                <a:ext cx="1167" cy="929"/>
                <a:chOff x="1137" y="1044"/>
                <a:chExt cx="1167" cy="929"/>
              </a:xfrm>
            </p:grpSpPr>
            <p:sp>
              <p:nvSpPr>
                <p:cNvPr id="28" name="Line 18"/>
                <p:cNvSpPr>
                  <a:spLocks noChangeShapeType="1"/>
                </p:cNvSpPr>
                <p:nvPr/>
              </p:nvSpPr>
              <p:spPr bwMode="auto">
                <a:xfrm>
                  <a:off x="1137" y="1044"/>
                  <a:ext cx="116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9" name="Line 19"/>
                <p:cNvSpPr>
                  <a:spLocks noChangeShapeType="1"/>
                </p:cNvSpPr>
                <p:nvPr/>
              </p:nvSpPr>
              <p:spPr bwMode="auto">
                <a:xfrm>
                  <a:off x="1137" y="1973"/>
                  <a:ext cx="116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3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04" y="1056"/>
                  <a:ext cx="0" cy="9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17" name="AutoShape 21"/>
              <p:cNvSpPr>
                <a:spLocks noChangeArrowheads="1"/>
              </p:cNvSpPr>
              <p:nvPr/>
            </p:nvSpPr>
            <p:spPr bwMode="auto">
              <a:xfrm>
                <a:off x="226" y="1043"/>
                <a:ext cx="1822" cy="929"/>
              </a:xfrm>
              <a:prstGeom prst="diamond">
                <a:avLst/>
              </a:prstGeom>
              <a:solidFill>
                <a:srgbClr val="66FF99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>
                <a:off x="1137" y="1043"/>
                <a:ext cx="0" cy="92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226" y="1507"/>
                <a:ext cx="179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" name="Text Box 24"/>
              <p:cNvSpPr txBox="1">
                <a:spLocks noChangeArrowheads="1"/>
              </p:cNvSpPr>
              <p:nvPr/>
            </p:nvSpPr>
            <p:spPr bwMode="auto">
              <a:xfrm>
                <a:off x="1007" y="750"/>
                <a:ext cx="325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B</a:t>
                </a:r>
              </a:p>
            </p:txBody>
          </p:sp>
          <p:sp>
            <p:nvSpPr>
              <p:cNvPr id="21" name="Text Box 25"/>
              <p:cNvSpPr txBox="1">
                <a:spLocks noChangeArrowheads="1"/>
              </p:cNvSpPr>
              <p:nvPr/>
            </p:nvSpPr>
            <p:spPr bwMode="auto">
              <a:xfrm>
                <a:off x="1010" y="1972"/>
                <a:ext cx="29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D</a:t>
                </a:r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226" y="1507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3" name="Line 27"/>
              <p:cNvSpPr>
                <a:spLocks noChangeShapeType="1"/>
              </p:cNvSpPr>
              <p:nvPr/>
            </p:nvSpPr>
            <p:spPr bwMode="auto">
              <a:xfrm>
                <a:off x="2048" y="1507"/>
                <a:ext cx="0" cy="8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4" name="Text Box 28"/>
              <p:cNvSpPr txBox="1">
                <a:spLocks noChangeArrowheads="1"/>
              </p:cNvSpPr>
              <p:nvPr/>
            </p:nvSpPr>
            <p:spPr bwMode="auto">
              <a:xfrm>
                <a:off x="845" y="2304"/>
                <a:ext cx="835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5 cm</a:t>
                </a:r>
              </a:p>
            </p:txBody>
          </p:sp>
          <p:sp>
            <p:nvSpPr>
              <p:cNvPr id="25" name="Text Box 29"/>
              <p:cNvSpPr txBox="1">
                <a:spLocks noChangeArrowheads="1"/>
              </p:cNvSpPr>
              <p:nvPr/>
            </p:nvSpPr>
            <p:spPr bwMode="auto">
              <a:xfrm>
                <a:off x="0" y="1344"/>
                <a:ext cx="2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A</a:t>
                </a:r>
              </a:p>
            </p:txBody>
          </p:sp>
          <p:sp>
            <p:nvSpPr>
              <p:cNvPr id="26" name="Text Box 30"/>
              <p:cNvSpPr txBox="1">
                <a:spLocks noChangeArrowheads="1"/>
              </p:cNvSpPr>
              <p:nvPr/>
            </p:nvSpPr>
            <p:spPr bwMode="auto">
              <a:xfrm>
                <a:off x="2046" y="1338"/>
                <a:ext cx="29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C</a:t>
                </a:r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222" y="2352"/>
                <a:ext cx="182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1932624" y="4680950"/>
            <a:ext cx="845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34023C"/>
                </a:solidFill>
              </a:rPr>
              <a:t>a)</a:t>
            </a:r>
            <a:r>
              <a:rPr lang="en-US" dirty="0" err="1">
                <a:solidFill>
                  <a:srgbClr val="34023C"/>
                </a:solidFill>
              </a:rPr>
              <a:t>Diện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tích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hình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thoi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bằng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diện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tích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hình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chữ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nhật</a:t>
            </a:r>
            <a:r>
              <a:rPr lang="en-US" dirty="0">
                <a:solidFill>
                  <a:srgbClr val="34023C"/>
                </a:solidFill>
              </a:rPr>
              <a:t>.</a:t>
            </a:r>
          </a:p>
        </p:txBody>
      </p:sp>
      <p:grpSp>
        <p:nvGrpSpPr>
          <p:cNvPr id="32" name="Group 47"/>
          <p:cNvGrpSpPr>
            <a:grpSpLocks/>
          </p:cNvGrpSpPr>
          <p:nvPr/>
        </p:nvGrpSpPr>
        <p:grpSpPr bwMode="auto">
          <a:xfrm>
            <a:off x="1963180" y="5312110"/>
            <a:ext cx="8666795" cy="995362"/>
            <a:chOff x="36" y="3230"/>
            <a:chExt cx="5760" cy="627"/>
          </a:xfrm>
        </p:grpSpPr>
        <p:sp>
          <p:nvSpPr>
            <p:cNvPr id="33" name="Text Box 40"/>
            <p:cNvSpPr txBox="1">
              <a:spLocks noChangeArrowheads="1"/>
            </p:cNvSpPr>
            <p:nvPr/>
          </p:nvSpPr>
          <p:spPr bwMode="auto">
            <a:xfrm>
              <a:off x="36" y="3315"/>
              <a:ext cx="5760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dirty="0">
                  <a:solidFill>
                    <a:srgbClr val="34023C"/>
                  </a:solidFill>
                </a:rPr>
                <a:t>b)</a:t>
              </a:r>
              <a:r>
                <a:rPr lang="en-US" sz="3000" dirty="0" err="1">
                  <a:solidFill>
                    <a:srgbClr val="34023C"/>
                  </a:solidFill>
                </a:rPr>
                <a:t>Diện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tích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hình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thoi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bằng</a:t>
              </a:r>
              <a:r>
                <a:rPr lang="en-US" sz="3000" dirty="0">
                  <a:solidFill>
                    <a:srgbClr val="34023C"/>
                  </a:solidFill>
                </a:rPr>
                <a:t>     </a:t>
              </a:r>
              <a:r>
                <a:rPr lang="en-US" sz="3000" dirty="0" err="1">
                  <a:solidFill>
                    <a:srgbClr val="34023C"/>
                  </a:solidFill>
                </a:rPr>
                <a:t>diện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tích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hình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chữ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nhật</a:t>
              </a:r>
              <a:r>
                <a:rPr lang="en-US" sz="3000" dirty="0">
                  <a:solidFill>
                    <a:srgbClr val="34023C"/>
                  </a:solidFill>
                </a:rPr>
                <a:t>.</a:t>
              </a:r>
            </a:p>
          </p:txBody>
        </p:sp>
        <p:grpSp>
          <p:nvGrpSpPr>
            <p:cNvPr id="34" name="Group 43"/>
            <p:cNvGrpSpPr>
              <a:grpSpLocks/>
            </p:cNvGrpSpPr>
            <p:nvPr/>
          </p:nvGrpSpPr>
          <p:grpSpPr bwMode="auto">
            <a:xfrm>
              <a:off x="2796" y="3230"/>
              <a:ext cx="240" cy="627"/>
              <a:chOff x="3900" y="3281"/>
              <a:chExt cx="240" cy="627"/>
            </a:xfrm>
          </p:grpSpPr>
          <p:sp>
            <p:nvSpPr>
              <p:cNvPr id="35" name="Text Box 44"/>
              <p:cNvSpPr txBox="1">
                <a:spLocks noChangeArrowheads="1"/>
              </p:cNvSpPr>
              <p:nvPr/>
            </p:nvSpPr>
            <p:spPr bwMode="auto">
              <a:xfrm>
                <a:off x="3900" y="3281"/>
                <a:ext cx="2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36" name="Line 45"/>
              <p:cNvSpPr>
                <a:spLocks noChangeShapeType="1"/>
              </p:cNvSpPr>
              <p:nvPr/>
            </p:nvSpPr>
            <p:spPr bwMode="auto">
              <a:xfrm>
                <a:off x="3912" y="3608"/>
                <a:ext cx="22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" name="Text Box 46"/>
              <p:cNvSpPr txBox="1">
                <a:spLocks noChangeArrowheads="1"/>
              </p:cNvSpPr>
              <p:nvPr/>
            </p:nvSpPr>
            <p:spPr bwMode="auto">
              <a:xfrm>
                <a:off x="3912" y="3581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10258246" y="4704762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9" name="Text Box 52"/>
          <p:cNvSpPr txBox="1">
            <a:spLocks noChangeArrowheads="1"/>
          </p:cNvSpPr>
          <p:nvPr/>
        </p:nvSpPr>
        <p:spPr bwMode="auto">
          <a:xfrm>
            <a:off x="10291014" y="5535857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30682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4063" y="350611"/>
            <a:ext cx="11362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 = m; BD = n. </a:t>
            </a:r>
          </a:p>
          <a:p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AOD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MNCA 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828800" y="3008248"/>
            <a:ext cx="3886200" cy="1981200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f-ZA">
              <a:solidFill>
                <a:srgbClr val="0000FF"/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790950" y="3008248"/>
            <a:ext cx="0" cy="1981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857375" y="3998848"/>
            <a:ext cx="3816350" cy="1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323975" y="3665473"/>
            <a:ext cx="555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29000" y="2474848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734050" y="3713098"/>
            <a:ext cx="48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505200" y="4989448"/>
            <a:ext cx="623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276600" y="5522848"/>
            <a:ext cx="1109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</a:t>
            </a:r>
          </a:p>
        </p:txBody>
      </p: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1295400" y="3008248"/>
            <a:ext cx="2422525" cy="1981200"/>
            <a:chOff x="768" y="1968"/>
            <a:chExt cx="1968" cy="1248"/>
          </a:xfrm>
        </p:grpSpPr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768" y="1968"/>
              <a:ext cx="1968" cy="1248"/>
              <a:chOff x="768" y="1968"/>
              <a:chExt cx="1968" cy="1248"/>
            </a:xfrm>
          </p:grpSpPr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768" y="3216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768" y="196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0" name="Group 32"/>
          <p:cNvGrpSpPr>
            <a:grpSpLocks/>
          </p:cNvGrpSpPr>
          <p:nvPr/>
        </p:nvGrpSpPr>
        <p:grpSpPr bwMode="auto">
          <a:xfrm>
            <a:off x="1809750" y="3998848"/>
            <a:ext cx="3903663" cy="1600200"/>
            <a:chOff x="1380" y="2592"/>
            <a:chExt cx="2700" cy="1392"/>
          </a:xfrm>
        </p:grpSpPr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1392" y="2592"/>
              <a:ext cx="0" cy="13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4080" y="2592"/>
              <a:ext cx="0" cy="13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1380" y="3936"/>
              <a:ext cx="2688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90950" y="3522598"/>
            <a:ext cx="48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754063" y="3617848"/>
            <a:ext cx="693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7391401" y="3359427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2060"/>
                </a:solidFill>
              </a:rPr>
              <a:t>* AC = m</a:t>
            </a: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7391401" y="4426227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2060"/>
                </a:solidFill>
              </a:rPr>
              <a:t>* BD = n </a:t>
            </a:r>
          </a:p>
        </p:txBody>
      </p:sp>
    </p:spTree>
    <p:extLst>
      <p:ext uri="{BB962C8B-B14F-4D97-AF65-F5344CB8AC3E}">
        <p14:creationId xmlns:p14="http://schemas.microsoft.com/office/powerpoint/2010/main" val="217030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398646" y="2209800"/>
            <a:ext cx="3886200" cy="1981200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f-ZA">
              <a:solidFill>
                <a:srgbClr val="0000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341746" y="2219325"/>
            <a:ext cx="0" cy="1981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427221" y="3200400"/>
            <a:ext cx="3816350" cy="1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93821" y="2867025"/>
            <a:ext cx="555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98846" y="1676400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303896" y="2914650"/>
            <a:ext cx="48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075046" y="4191000"/>
            <a:ext cx="623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46446" y="4572000"/>
            <a:ext cx="1109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</a:t>
            </a:r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1941446" y="2209800"/>
            <a:ext cx="2346325" cy="1981200"/>
            <a:chOff x="768" y="1968"/>
            <a:chExt cx="1968" cy="1248"/>
          </a:xfrm>
        </p:grpSpPr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768" y="1968"/>
              <a:ext cx="1968" cy="1248"/>
              <a:chOff x="768" y="1968"/>
              <a:chExt cx="1968" cy="1248"/>
            </a:xfrm>
          </p:grpSpPr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768" y="3216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768" y="196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2379596" y="3200400"/>
            <a:ext cx="3905250" cy="1600200"/>
            <a:chOff x="1380" y="2592"/>
            <a:chExt cx="2700" cy="1392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392" y="2592"/>
              <a:ext cx="0" cy="13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080" y="2592"/>
              <a:ext cx="0" cy="13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380" y="3936"/>
              <a:ext cx="2688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303646" y="2743200"/>
            <a:ext cx="48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1400109" y="2819400"/>
            <a:ext cx="693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7199241" y="2238375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FF"/>
                </a:solidFill>
              </a:rPr>
              <a:t>* AC = m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9028041" y="2239963"/>
            <a:ext cx="213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FF00FF"/>
                </a:solidFill>
              </a:rPr>
              <a:t>và</a:t>
            </a:r>
            <a:r>
              <a:rPr lang="en-US" dirty="0">
                <a:solidFill>
                  <a:srgbClr val="FF00FF"/>
                </a:solidFill>
              </a:rPr>
              <a:t>  BD = n </a:t>
            </a:r>
          </a:p>
        </p:txBody>
      </p:sp>
      <p:sp>
        <p:nvSpPr>
          <p:cNvPr id="25" name="AutoShape 27"/>
          <p:cNvSpPr>
            <a:spLocks noChangeArrowheads="1"/>
          </p:cNvSpPr>
          <p:nvPr/>
        </p:nvSpPr>
        <p:spPr bwMode="auto">
          <a:xfrm rot="5400000">
            <a:off x="4808471" y="2743200"/>
            <a:ext cx="990600" cy="1905000"/>
          </a:xfrm>
          <a:prstGeom prst="rtTriangle">
            <a:avLst/>
          </a:prstGeom>
          <a:solidFill>
            <a:srgbClr val="FFFF00"/>
          </a:soli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26" name="AutoShape 28"/>
          <p:cNvSpPr>
            <a:spLocks noChangeArrowheads="1"/>
          </p:cNvSpPr>
          <p:nvPr/>
        </p:nvSpPr>
        <p:spPr bwMode="auto">
          <a:xfrm rot="5400000" flipV="1">
            <a:off x="2890219" y="2743200"/>
            <a:ext cx="990600" cy="1905000"/>
          </a:xfrm>
          <a:prstGeom prst="rtTriangle">
            <a:avLst/>
          </a:prstGeom>
          <a:solidFill>
            <a:srgbClr val="FFFF00"/>
          </a:soli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7124703" y="3266073"/>
            <a:ext cx="44891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* </a:t>
            </a:r>
            <a:r>
              <a:rPr lang="en-US" dirty="0" err="1">
                <a:solidFill>
                  <a:srgbClr val="0000FF"/>
                </a:solidFill>
              </a:rPr>
              <a:t>Cắt</a:t>
            </a: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 err="1">
                <a:solidFill>
                  <a:srgbClr val="0000FF"/>
                </a:solidFill>
              </a:rPr>
              <a:t>hình</a:t>
            </a:r>
            <a:r>
              <a:rPr lang="en-US" dirty="0">
                <a:solidFill>
                  <a:srgbClr val="0000FF"/>
                </a:solidFill>
              </a:rPr>
              <a:t> tam </a:t>
            </a:r>
            <a:r>
              <a:rPr lang="en-US" dirty="0" err="1">
                <a:solidFill>
                  <a:srgbClr val="0000FF"/>
                </a:solidFill>
              </a:rPr>
              <a:t>giác</a:t>
            </a:r>
            <a:r>
              <a:rPr lang="en-US" dirty="0">
                <a:solidFill>
                  <a:srgbClr val="0000FF"/>
                </a:solidFill>
              </a:rPr>
              <a:t> AOD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7097164" y="4185225"/>
            <a:ext cx="4544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* </a:t>
            </a:r>
            <a:r>
              <a:rPr lang="en-US" dirty="0" err="1">
                <a:solidFill>
                  <a:srgbClr val="0000FF"/>
                </a:solidFill>
              </a:rPr>
              <a:t>Cắt</a:t>
            </a: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 err="1">
                <a:solidFill>
                  <a:srgbClr val="0000FF"/>
                </a:solidFill>
              </a:rPr>
              <a:t>hình</a:t>
            </a:r>
            <a:r>
              <a:rPr lang="en-US" dirty="0">
                <a:solidFill>
                  <a:srgbClr val="0000FF"/>
                </a:solidFill>
              </a:rPr>
              <a:t> tam </a:t>
            </a:r>
            <a:r>
              <a:rPr lang="en-US" dirty="0" err="1">
                <a:solidFill>
                  <a:srgbClr val="0000FF"/>
                </a:solidFill>
              </a:rPr>
              <a:t>giác</a:t>
            </a:r>
            <a:r>
              <a:rPr lang="en-US" dirty="0">
                <a:solidFill>
                  <a:srgbClr val="0000FF"/>
                </a:solidFill>
              </a:rPr>
              <a:t> COD</a:t>
            </a: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848139" y="5592762"/>
            <a:ext cx="11145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* </a:t>
            </a:r>
            <a:r>
              <a:rPr lang="en-US" dirty="0" err="1">
                <a:solidFill>
                  <a:srgbClr val="0000FF"/>
                </a:solidFill>
              </a:rPr>
              <a:t>Ghép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với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hình</a:t>
            </a:r>
            <a:r>
              <a:rPr lang="en-US" dirty="0">
                <a:solidFill>
                  <a:srgbClr val="0000FF"/>
                </a:solidFill>
              </a:rPr>
              <a:t> tam </a:t>
            </a:r>
            <a:r>
              <a:rPr lang="en-US" dirty="0" err="1">
                <a:solidFill>
                  <a:srgbClr val="0000FF"/>
                </a:solidFill>
              </a:rPr>
              <a:t>giác</a:t>
            </a:r>
            <a:r>
              <a:rPr lang="en-US" dirty="0">
                <a:solidFill>
                  <a:srgbClr val="0000FF"/>
                </a:solidFill>
              </a:rPr>
              <a:t> ABC </a:t>
            </a:r>
            <a:r>
              <a:rPr lang="en-US" dirty="0" err="1">
                <a:solidFill>
                  <a:srgbClr val="0000FF"/>
                </a:solidFill>
              </a:rPr>
              <a:t>để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tạo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thành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hình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chữ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nhật</a:t>
            </a:r>
            <a:r>
              <a:rPr lang="en-US" dirty="0">
                <a:solidFill>
                  <a:srgbClr val="0000FF"/>
                </a:solidFill>
              </a:rPr>
              <a:t> MNCA.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4063" y="350611"/>
            <a:ext cx="11362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 = m; BD = n. </a:t>
            </a:r>
          </a:p>
          <a:p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AOD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MNCA 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31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432321" y="2223358"/>
            <a:ext cx="5222661" cy="133153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048711" y="2230193"/>
            <a:ext cx="19412" cy="132470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58825" y="3561730"/>
            <a:ext cx="5222661" cy="683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49737" y="3038510"/>
            <a:ext cx="752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610295" y="1609398"/>
            <a:ext cx="9394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746814" y="3293286"/>
            <a:ext cx="6578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654368" y="5050721"/>
            <a:ext cx="844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6120230" y="3048695"/>
            <a:ext cx="6578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 rot="5400000">
            <a:off x="6686949" y="2944470"/>
            <a:ext cx="1345096" cy="2579616"/>
          </a:xfrm>
          <a:prstGeom prst="rtTriangle">
            <a:avLst/>
          </a:prstGeom>
          <a:solidFill>
            <a:srgbClr val="FFFF00"/>
          </a:soli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24" name="AutoShape 28"/>
          <p:cNvSpPr>
            <a:spLocks noChangeArrowheads="1"/>
          </p:cNvSpPr>
          <p:nvPr/>
        </p:nvSpPr>
        <p:spPr bwMode="auto">
          <a:xfrm rot="5400000" flipV="1">
            <a:off x="4110172" y="2951304"/>
            <a:ext cx="1345096" cy="2579616"/>
          </a:xfrm>
          <a:prstGeom prst="rtTriangle">
            <a:avLst/>
          </a:prstGeom>
          <a:solidFill>
            <a:srgbClr val="FFFF00"/>
          </a:soli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25" name="AutoShape 28"/>
          <p:cNvSpPr>
            <a:spLocks noChangeArrowheads="1"/>
          </p:cNvSpPr>
          <p:nvPr/>
        </p:nvSpPr>
        <p:spPr bwMode="auto">
          <a:xfrm rot="5400000" flipV="1">
            <a:off x="6726713" y="1625790"/>
            <a:ext cx="1345096" cy="2579616"/>
          </a:xfrm>
          <a:prstGeom prst="rtTriangle">
            <a:avLst/>
          </a:prstGeom>
          <a:noFill/>
          <a:ln w="28575" cap="sq">
            <a:solidFill>
              <a:srgbClr val="0000FF"/>
            </a:solidFill>
            <a:prstDash val="sysDash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 rot="5400000">
            <a:off x="4050633" y="1612933"/>
            <a:ext cx="1345096" cy="2579616"/>
          </a:xfrm>
          <a:prstGeom prst="rtTriangle">
            <a:avLst/>
          </a:prstGeom>
          <a:noFill/>
          <a:ln w="28575" cap="sq">
            <a:solidFill>
              <a:srgbClr val="0000FF"/>
            </a:solidFill>
            <a:prstDash val="sysDash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48" name="Group 47"/>
          <p:cNvGrpSpPr/>
          <p:nvPr/>
        </p:nvGrpSpPr>
        <p:grpSpPr>
          <a:xfrm>
            <a:off x="2796209" y="2902741"/>
            <a:ext cx="1985092" cy="1338371"/>
            <a:chOff x="2796209" y="2902741"/>
            <a:chExt cx="1985092" cy="1338371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2806029" y="4234278"/>
              <a:ext cx="1975272" cy="6834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796209" y="2915598"/>
              <a:ext cx="13252" cy="1311846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26" idx="3"/>
            </p:cNvCxnSpPr>
            <p:nvPr/>
          </p:nvCxnSpPr>
          <p:spPr>
            <a:xfrm flipV="1">
              <a:off x="2806029" y="2902741"/>
              <a:ext cx="627344" cy="12857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0800000" flipV="1">
            <a:off x="7419524" y="2869139"/>
            <a:ext cx="1945413" cy="1345096"/>
            <a:chOff x="9332710" y="2915598"/>
            <a:chExt cx="1985092" cy="1338371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9342530" y="4247135"/>
              <a:ext cx="1975272" cy="6834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332710" y="2928455"/>
              <a:ext cx="13252" cy="1311846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9342530" y="2915598"/>
              <a:ext cx="627344" cy="12857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utoShape 28"/>
          <p:cNvSpPr>
            <a:spLocks noChangeArrowheads="1"/>
          </p:cNvSpPr>
          <p:nvPr/>
        </p:nvSpPr>
        <p:spPr bwMode="auto">
          <a:xfrm rot="5400000" flipV="1">
            <a:off x="6695465" y="1612538"/>
            <a:ext cx="1345096" cy="2579616"/>
          </a:xfrm>
          <a:prstGeom prst="rtTriangle">
            <a:avLst/>
          </a:prstGeom>
          <a:solidFill>
            <a:srgbClr val="FFFF00"/>
          </a:soli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50" name="AutoShape 27"/>
          <p:cNvSpPr>
            <a:spLocks noChangeArrowheads="1"/>
          </p:cNvSpPr>
          <p:nvPr/>
        </p:nvSpPr>
        <p:spPr bwMode="auto">
          <a:xfrm rot="5400000">
            <a:off x="4083825" y="1599044"/>
            <a:ext cx="1345096" cy="2579616"/>
          </a:xfrm>
          <a:prstGeom prst="rtTriangle">
            <a:avLst/>
          </a:prstGeom>
          <a:solidFill>
            <a:srgbClr val="FFFF00"/>
          </a:soli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526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577012" y="517629"/>
            <a:ext cx="9144000" cy="3098731"/>
            <a:chOff x="0" y="768"/>
            <a:chExt cx="5760" cy="218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83" y="1728"/>
              <a:ext cx="2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89" y="1518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447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686" y="1517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490" y="2352"/>
              <a:ext cx="34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364" y="2544"/>
              <a:ext cx="61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1615" y="1439"/>
              <a:ext cx="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0" y="1488"/>
              <a:ext cx="38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14" name="AutoShape 32"/>
            <p:cNvSpPr>
              <a:spLocks noChangeArrowheads="1"/>
            </p:cNvSpPr>
            <p:nvPr/>
          </p:nvSpPr>
          <p:spPr bwMode="auto">
            <a:xfrm>
              <a:off x="3344" y="1104"/>
              <a:ext cx="2138" cy="1248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4413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" name="Line 34"/>
            <p:cNvSpPr>
              <a:spLocks noChangeShapeType="1"/>
            </p:cNvSpPr>
            <p:nvPr/>
          </p:nvSpPr>
          <p:spPr bwMode="auto">
            <a:xfrm>
              <a:off x="3359" y="1728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" name="Text Box 35"/>
            <p:cNvSpPr txBox="1">
              <a:spLocks noChangeArrowheads="1"/>
            </p:cNvSpPr>
            <p:nvPr/>
          </p:nvSpPr>
          <p:spPr bwMode="auto">
            <a:xfrm>
              <a:off x="3072" y="1517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4224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5493" y="1548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0" name="AutoShape 51"/>
            <p:cNvSpPr>
              <a:spLocks noChangeArrowheads="1"/>
            </p:cNvSpPr>
            <p:nvPr/>
          </p:nvSpPr>
          <p:spPr bwMode="auto">
            <a:xfrm rot="5400000">
              <a:off x="4631" y="1515"/>
              <a:ext cx="624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1" name="AutoShape 52"/>
            <p:cNvSpPr>
              <a:spLocks noChangeArrowheads="1"/>
            </p:cNvSpPr>
            <p:nvPr/>
          </p:nvSpPr>
          <p:spPr bwMode="auto">
            <a:xfrm rot="5400000" flipV="1">
              <a:off x="3582" y="1516"/>
              <a:ext cx="624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3312" y="1727"/>
              <a:ext cx="2208" cy="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3" name="Text Box 49"/>
            <p:cNvSpPr txBox="1">
              <a:spLocks noChangeArrowheads="1"/>
            </p:cNvSpPr>
            <p:nvPr/>
          </p:nvSpPr>
          <p:spPr bwMode="auto">
            <a:xfrm>
              <a:off x="4272" y="1709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24" name="Group 45"/>
            <p:cNvGrpSpPr>
              <a:grpSpLocks/>
            </p:cNvGrpSpPr>
            <p:nvPr/>
          </p:nvGrpSpPr>
          <p:grpSpPr bwMode="auto">
            <a:xfrm>
              <a:off x="3334" y="1728"/>
              <a:ext cx="2148" cy="509"/>
              <a:chOff x="1380" y="2592"/>
              <a:chExt cx="2700" cy="1392"/>
            </a:xfrm>
          </p:grpSpPr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5" name="Line 48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25" name="AutoShape 55"/>
            <p:cNvSpPr>
              <a:spLocks noChangeArrowheads="1"/>
            </p:cNvSpPr>
            <p:nvPr/>
          </p:nvSpPr>
          <p:spPr bwMode="auto">
            <a:xfrm rot="5400000">
              <a:off x="3573" y="890"/>
              <a:ext cx="624" cy="1049"/>
            </a:xfrm>
            <a:prstGeom prst="rtTriangle">
              <a:avLst/>
            </a:prstGeom>
            <a:solidFill>
              <a:srgbClr val="FFFF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6" name="AutoShape 56"/>
            <p:cNvSpPr>
              <a:spLocks noChangeArrowheads="1"/>
            </p:cNvSpPr>
            <p:nvPr/>
          </p:nvSpPr>
          <p:spPr bwMode="auto">
            <a:xfrm rot="5400000" flipV="1">
              <a:off x="4646" y="891"/>
              <a:ext cx="624" cy="1048"/>
            </a:xfrm>
            <a:prstGeom prst="rtTriangle">
              <a:avLst/>
            </a:prstGeom>
            <a:solidFill>
              <a:srgbClr val="FFFF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4141" y="2189"/>
              <a:ext cx="61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28" name="Rectangle 57"/>
            <p:cNvSpPr>
              <a:spLocks noChangeArrowheads="1"/>
            </p:cNvSpPr>
            <p:nvPr/>
          </p:nvSpPr>
          <p:spPr bwMode="auto">
            <a:xfrm>
              <a:off x="510" y="1739"/>
              <a:ext cx="2208" cy="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grpSp>
          <p:nvGrpSpPr>
            <p:cNvPr id="29" name="Group 18"/>
            <p:cNvGrpSpPr>
              <a:grpSpLocks/>
            </p:cNvGrpSpPr>
            <p:nvPr/>
          </p:nvGrpSpPr>
          <p:grpSpPr bwMode="auto">
            <a:xfrm>
              <a:off x="557" y="1728"/>
              <a:ext cx="2148" cy="960"/>
              <a:chOff x="1380" y="2592"/>
              <a:chExt cx="2700" cy="1392"/>
            </a:xfrm>
          </p:grpSpPr>
          <p:sp>
            <p:nvSpPr>
              <p:cNvPr id="40" name="Line 19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" name="Line 20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2" name="Line 21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0" name="Group 13"/>
            <p:cNvGrpSpPr>
              <a:grpSpLocks/>
            </p:cNvGrpSpPr>
            <p:nvPr/>
          </p:nvGrpSpPr>
          <p:grpSpPr bwMode="auto">
            <a:xfrm>
              <a:off x="334" y="1104"/>
              <a:ext cx="1272" cy="1248"/>
              <a:chOff x="768" y="1968"/>
              <a:chExt cx="1968" cy="1248"/>
            </a:xfrm>
          </p:grpSpPr>
          <p:grpSp>
            <p:nvGrpSpPr>
              <p:cNvPr id="36" name="Group 14"/>
              <p:cNvGrpSpPr>
                <a:grpSpLocks/>
              </p:cNvGrpSpPr>
              <p:nvPr/>
            </p:nvGrpSpPr>
            <p:grpSpPr bwMode="auto">
              <a:xfrm>
                <a:off x="768" y="1968"/>
                <a:ext cx="1968" cy="1248"/>
                <a:chOff x="768" y="1968"/>
                <a:chExt cx="1968" cy="1248"/>
              </a:xfrm>
            </p:grpSpPr>
            <p:sp>
              <p:nvSpPr>
                <p:cNvPr id="38" name="Line 15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39" name="Line 16"/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37" name="Line 17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550" y="1103"/>
              <a:ext cx="2138" cy="1248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grpSp>
          <p:nvGrpSpPr>
            <p:cNvPr id="32" name="Group 61"/>
            <p:cNvGrpSpPr>
              <a:grpSpLocks/>
            </p:cNvGrpSpPr>
            <p:nvPr/>
          </p:nvGrpSpPr>
          <p:grpSpPr bwMode="auto">
            <a:xfrm>
              <a:off x="558" y="1727"/>
              <a:ext cx="2113" cy="624"/>
              <a:chOff x="1632" y="3360"/>
              <a:chExt cx="2209" cy="624"/>
            </a:xfrm>
          </p:grpSpPr>
          <p:sp>
            <p:nvSpPr>
              <p:cNvPr id="34" name="AutoShape 58"/>
              <p:cNvSpPr>
                <a:spLocks noChangeArrowheads="1"/>
              </p:cNvSpPr>
              <p:nvPr/>
            </p:nvSpPr>
            <p:spPr bwMode="auto">
              <a:xfrm rot="5400000">
                <a:off x="2977" y="3119"/>
                <a:ext cx="624" cy="1105"/>
              </a:xfrm>
              <a:prstGeom prst="rtTriangl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35" name="AutoShape 59"/>
              <p:cNvSpPr>
                <a:spLocks noChangeArrowheads="1"/>
              </p:cNvSpPr>
              <p:nvPr/>
            </p:nvSpPr>
            <p:spPr bwMode="auto">
              <a:xfrm rot="5400000" flipV="1">
                <a:off x="1872" y="3120"/>
                <a:ext cx="624" cy="1104"/>
              </a:xfrm>
              <a:prstGeom prst="rtTriangl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1618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" name="Group 72"/>
          <p:cNvGrpSpPr>
            <a:grpSpLocks/>
          </p:cNvGrpSpPr>
          <p:nvPr/>
        </p:nvGrpSpPr>
        <p:grpSpPr bwMode="auto">
          <a:xfrm>
            <a:off x="834887" y="3665249"/>
            <a:ext cx="11039061" cy="2819400"/>
            <a:chOff x="192" y="2448"/>
            <a:chExt cx="5424" cy="1776"/>
          </a:xfrm>
        </p:grpSpPr>
        <p:sp>
          <p:nvSpPr>
            <p:cNvPr id="48" name="Text Box 65"/>
            <p:cNvSpPr txBox="1">
              <a:spLocks noChangeArrowheads="1"/>
            </p:cNvSpPr>
            <p:nvPr/>
          </p:nvSpPr>
          <p:spPr bwMode="auto">
            <a:xfrm>
              <a:off x="1307" y="2448"/>
              <a:ext cx="31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dirty="0" err="1">
                  <a:solidFill>
                    <a:srgbClr val="00B050"/>
                  </a:solidFill>
                </a:rPr>
                <a:t>Hãy</a:t>
              </a:r>
              <a:r>
                <a:rPr lang="en-US" b="1" dirty="0">
                  <a:solidFill>
                    <a:srgbClr val="00B050"/>
                  </a:solidFill>
                </a:rPr>
                <a:t> so </a:t>
              </a:r>
              <a:r>
                <a:rPr lang="en-US" b="1" dirty="0" err="1">
                  <a:solidFill>
                    <a:srgbClr val="00B050"/>
                  </a:solidFill>
                </a:rPr>
                <a:t>sánh</a:t>
              </a:r>
              <a:r>
                <a:rPr lang="en-US" b="1" dirty="0">
                  <a:solidFill>
                    <a:srgbClr val="00B050"/>
                  </a:solidFill>
                </a:rPr>
                <a:t>: </a:t>
              </a:r>
            </a:p>
          </p:txBody>
        </p:sp>
        <p:sp>
          <p:nvSpPr>
            <p:cNvPr id="49" name="Text Box 66"/>
            <p:cNvSpPr txBox="1">
              <a:spLocks noChangeArrowheads="1"/>
            </p:cNvSpPr>
            <p:nvPr/>
          </p:nvSpPr>
          <p:spPr bwMode="auto">
            <a:xfrm>
              <a:off x="240" y="2910"/>
              <a:ext cx="537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Diện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tích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hình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thoi</a:t>
              </a:r>
              <a:r>
                <a:rPr lang="en-US" dirty="0">
                  <a:solidFill>
                    <a:srgbClr val="002060"/>
                  </a:solidFill>
                </a:rPr>
                <a:t> ABCD </a:t>
              </a:r>
              <a:r>
                <a:rPr lang="en-US" dirty="0" err="1">
                  <a:solidFill>
                    <a:srgbClr val="002060"/>
                  </a:solidFill>
                </a:rPr>
                <a:t>với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diện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tích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hình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chữ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err="1">
                  <a:solidFill>
                    <a:srgbClr val="002060"/>
                  </a:solidFill>
                </a:rPr>
                <a:t>nhật</a:t>
              </a:r>
              <a:r>
                <a:rPr lang="en-US" dirty="0">
                  <a:solidFill>
                    <a:srgbClr val="002060"/>
                  </a:solidFill>
                </a:rPr>
                <a:t> MNCA</a:t>
              </a:r>
              <a:r>
                <a:rPr lang="en-US" sz="4000" dirty="0">
                  <a:solidFill>
                    <a:srgbClr val="002060"/>
                  </a:solidFill>
                </a:rPr>
                <a:t>.</a:t>
              </a:r>
            </a:p>
          </p:txBody>
        </p:sp>
        <p:sp>
          <p:nvSpPr>
            <p:cNvPr id="50" name="Rectangle 68"/>
            <p:cNvSpPr>
              <a:spLocks noChangeArrowheads="1"/>
            </p:cNvSpPr>
            <p:nvPr/>
          </p:nvSpPr>
          <p:spPr bwMode="auto">
            <a:xfrm>
              <a:off x="192" y="2832"/>
              <a:ext cx="5424" cy="139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>
                <a:solidFill>
                  <a:srgbClr val="002060"/>
                </a:solidFill>
              </a:endParaRPr>
            </a:p>
          </p:txBody>
        </p:sp>
      </p:grpSp>
      <p:sp>
        <p:nvSpPr>
          <p:cNvPr id="52" name="Text Box 73"/>
          <p:cNvSpPr txBox="1">
            <a:spLocks noChangeArrowheads="1"/>
          </p:cNvSpPr>
          <p:nvPr/>
        </p:nvSpPr>
        <p:spPr bwMode="auto">
          <a:xfrm>
            <a:off x="6301412" y="517629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53" name="Text Box 74"/>
          <p:cNvSpPr txBox="1">
            <a:spLocks noChangeArrowheads="1"/>
          </p:cNvSpPr>
          <p:nvPr/>
        </p:nvSpPr>
        <p:spPr bwMode="auto">
          <a:xfrm>
            <a:off x="10103475" y="470004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grpSp>
        <p:nvGrpSpPr>
          <p:cNvPr id="54" name="Group 75"/>
          <p:cNvGrpSpPr>
            <a:grpSpLocks/>
          </p:cNvGrpSpPr>
          <p:nvPr/>
        </p:nvGrpSpPr>
        <p:grpSpPr bwMode="auto">
          <a:xfrm>
            <a:off x="8663612" y="1068421"/>
            <a:ext cx="409575" cy="838200"/>
            <a:chOff x="4800" y="2160"/>
            <a:chExt cx="258" cy="528"/>
          </a:xfrm>
        </p:grpSpPr>
        <p:sp>
          <p:nvSpPr>
            <p:cNvPr id="55" name="Text Box 76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56" name="Group 77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57" name="Text Box 78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58" name="Line 79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9" name="Group 80"/>
          <p:cNvGrpSpPr>
            <a:grpSpLocks/>
          </p:cNvGrpSpPr>
          <p:nvPr/>
        </p:nvGrpSpPr>
        <p:grpSpPr bwMode="auto">
          <a:xfrm>
            <a:off x="4234487" y="1773271"/>
            <a:ext cx="390525" cy="866775"/>
            <a:chOff x="3264" y="2208"/>
            <a:chExt cx="246" cy="546"/>
          </a:xfrm>
        </p:grpSpPr>
        <p:sp>
          <p:nvSpPr>
            <p:cNvPr id="60" name="Text Box 81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61" name="Text Box 82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62" name="Line 83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63" name="Group 84"/>
          <p:cNvGrpSpPr>
            <a:grpSpLocks/>
          </p:cNvGrpSpPr>
          <p:nvPr/>
        </p:nvGrpSpPr>
        <p:grpSpPr bwMode="auto">
          <a:xfrm>
            <a:off x="3682037" y="1087471"/>
            <a:ext cx="409575" cy="838200"/>
            <a:chOff x="4800" y="2160"/>
            <a:chExt cx="258" cy="528"/>
          </a:xfrm>
        </p:grpSpPr>
        <p:sp>
          <p:nvSpPr>
            <p:cNvPr id="64" name="Text Box 85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65" name="Group 86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66" name="Text Box 87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67" name="Line 88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68" name="Text Box 89"/>
          <p:cNvSpPr txBox="1">
            <a:spLocks noChangeArrowheads="1"/>
          </p:cNvSpPr>
          <p:nvPr/>
        </p:nvSpPr>
        <p:spPr bwMode="auto">
          <a:xfrm>
            <a:off x="3710268" y="1626427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69" name="Text Box 48"/>
          <p:cNvSpPr txBox="1">
            <a:spLocks noChangeArrowheads="1"/>
          </p:cNvSpPr>
          <p:nvPr/>
        </p:nvSpPr>
        <p:spPr bwMode="auto">
          <a:xfrm>
            <a:off x="851338" y="5070393"/>
            <a:ext cx="10862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002060"/>
                </a:solidFill>
              </a:rPr>
              <a:t>Diện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tích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thoi</a:t>
            </a:r>
            <a:r>
              <a:rPr lang="en-US" dirty="0">
                <a:solidFill>
                  <a:srgbClr val="002060"/>
                </a:solidFill>
              </a:rPr>
              <a:t> ABCD </a:t>
            </a:r>
            <a:r>
              <a:rPr lang="en-US" b="1" dirty="0" err="1">
                <a:solidFill>
                  <a:srgbClr val="FF0000"/>
                </a:solidFill>
              </a:rPr>
              <a:t>bằng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diện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tích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chữ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nhật</a:t>
            </a:r>
            <a:r>
              <a:rPr lang="en-US" dirty="0">
                <a:solidFill>
                  <a:srgbClr val="002060"/>
                </a:solidFill>
              </a:rPr>
              <a:t> MNCA.</a:t>
            </a:r>
          </a:p>
        </p:txBody>
      </p:sp>
    </p:spTree>
    <p:extLst>
      <p:ext uri="{BB962C8B-B14F-4D97-AF65-F5344CB8AC3E}">
        <p14:creationId xmlns:p14="http://schemas.microsoft.com/office/powerpoint/2010/main" val="37819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577012" y="517629"/>
            <a:ext cx="9144000" cy="3098731"/>
            <a:chOff x="0" y="768"/>
            <a:chExt cx="5760" cy="218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83" y="1728"/>
              <a:ext cx="2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89" y="1518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447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686" y="1517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490" y="2352"/>
              <a:ext cx="34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364" y="2544"/>
              <a:ext cx="61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1615" y="1439"/>
              <a:ext cx="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0" y="1488"/>
              <a:ext cx="38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14" name="AutoShape 32"/>
            <p:cNvSpPr>
              <a:spLocks noChangeArrowheads="1"/>
            </p:cNvSpPr>
            <p:nvPr/>
          </p:nvSpPr>
          <p:spPr bwMode="auto">
            <a:xfrm>
              <a:off x="3344" y="1104"/>
              <a:ext cx="2138" cy="1248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4413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" name="Line 34"/>
            <p:cNvSpPr>
              <a:spLocks noChangeShapeType="1"/>
            </p:cNvSpPr>
            <p:nvPr/>
          </p:nvSpPr>
          <p:spPr bwMode="auto">
            <a:xfrm>
              <a:off x="3359" y="1728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" name="Text Box 35"/>
            <p:cNvSpPr txBox="1">
              <a:spLocks noChangeArrowheads="1"/>
            </p:cNvSpPr>
            <p:nvPr/>
          </p:nvSpPr>
          <p:spPr bwMode="auto">
            <a:xfrm>
              <a:off x="3072" y="1517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4224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5493" y="1548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0" name="AutoShape 51"/>
            <p:cNvSpPr>
              <a:spLocks noChangeArrowheads="1"/>
            </p:cNvSpPr>
            <p:nvPr/>
          </p:nvSpPr>
          <p:spPr bwMode="auto">
            <a:xfrm rot="5400000">
              <a:off x="4631" y="1515"/>
              <a:ext cx="624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1" name="AutoShape 52"/>
            <p:cNvSpPr>
              <a:spLocks noChangeArrowheads="1"/>
            </p:cNvSpPr>
            <p:nvPr/>
          </p:nvSpPr>
          <p:spPr bwMode="auto">
            <a:xfrm rot="5400000" flipV="1">
              <a:off x="3582" y="1516"/>
              <a:ext cx="624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3312" y="1727"/>
              <a:ext cx="2208" cy="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3" name="Text Box 49"/>
            <p:cNvSpPr txBox="1">
              <a:spLocks noChangeArrowheads="1"/>
            </p:cNvSpPr>
            <p:nvPr/>
          </p:nvSpPr>
          <p:spPr bwMode="auto">
            <a:xfrm>
              <a:off x="4272" y="1709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24" name="Group 45"/>
            <p:cNvGrpSpPr>
              <a:grpSpLocks/>
            </p:cNvGrpSpPr>
            <p:nvPr/>
          </p:nvGrpSpPr>
          <p:grpSpPr bwMode="auto">
            <a:xfrm>
              <a:off x="3334" y="1728"/>
              <a:ext cx="2148" cy="509"/>
              <a:chOff x="1380" y="2592"/>
              <a:chExt cx="2700" cy="1392"/>
            </a:xfrm>
          </p:grpSpPr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5" name="Line 48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25" name="AutoShape 55"/>
            <p:cNvSpPr>
              <a:spLocks noChangeArrowheads="1"/>
            </p:cNvSpPr>
            <p:nvPr/>
          </p:nvSpPr>
          <p:spPr bwMode="auto">
            <a:xfrm rot="5400000">
              <a:off x="3573" y="890"/>
              <a:ext cx="624" cy="1049"/>
            </a:xfrm>
            <a:prstGeom prst="rtTriangle">
              <a:avLst/>
            </a:prstGeom>
            <a:solidFill>
              <a:srgbClr val="FFFF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6" name="AutoShape 56"/>
            <p:cNvSpPr>
              <a:spLocks noChangeArrowheads="1"/>
            </p:cNvSpPr>
            <p:nvPr/>
          </p:nvSpPr>
          <p:spPr bwMode="auto">
            <a:xfrm rot="5400000" flipV="1">
              <a:off x="4646" y="891"/>
              <a:ext cx="624" cy="1048"/>
            </a:xfrm>
            <a:prstGeom prst="rtTriangle">
              <a:avLst/>
            </a:prstGeom>
            <a:solidFill>
              <a:srgbClr val="FFFF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4141" y="2189"/>
              <a:ext cx="61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28" name="Rectangle 57"/>
            <p:cNvSpPr>
              <a:spLocks noChangeArrowheads="1"/>
            </p:cNvSpPr>
            <p:nvPr/>
          </p:nvSpPr>
          <p:spPr bwMode="auto">
            <a:xfrm>
              <a:off x="510" y="1739"/>
              <a:ext cx="2208" cy="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grpSp>
          <p:nvGrpSpPr>
            <p:cNvPr id="29" name="Group 18"/>
            <p:cNvGrpSpPr>
              <a:grpSpLocks/>
            </p:cNvGrpSpPr>
            <p:nvPr/>
          </p:nvGrpSpPr>
          <p:grpSpPr bwMode="auto">
            <a:xfrm>
              <a:off x="557" y="1728"/>
              <a:ext cx="2148" cy="960"/>
              <a:chOff x="1380" y="2592"/>
              <a:chExt cx="2700" cy="1392"/>
            </a:xfrm>
          </p:grpSpPr>
          <p:sp>
            <p:nvSpPr>
              <p:cNvPr id="40" name="Line 19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" name="Line 20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2" name="Line 21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30" name="Group 13"/>
            <p:cNvGrpSpPr>
              <a:grpSpLocks/>
            </p:cNvGrpSpPr>
            <p:nvPr/>
          </p:nvGrpSpPr>
          <p:grpSpPr bwMode="auto">
            <a:xfrm>
              <a:off x="334" y="1104"/>
              <a:ext cx="1272" cy="1248"/>
              <a:chOff x="768" y="1968"/>
              <a:chExt cx="1968" cy="1248"/>
            </a:xfrm>
          </p:grpSpPr>
          <p:grpSp>
            <p:nvGrpSpPr>
              <p:cNvPr id="36" name="Group 14"/>
              <p:cNvGrpSpPr>
                <a:grpSpLocks/>
              </p:cNvGrpSpPr>
              <p:nvPr/>
            </p:nvGrpSpPr>
            <p:grpSpPr bwMode="auto">
              <a:xfrm>
                <a:off x="768" y="1968"/>
                <a:ext cx="1968" cy="1248"/>
                <a:chOff x="768" y="1968"/>
                <a:chExt cx="1968" cy="1248"/>
              </a:xfrm>
            </p:grpSpPr>
            <p:sp>
              <p:nvSpPr>
                <p:cNvPr id="38" name="Line 15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39" name="Line 16"/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37" name="Line 17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550" y="1103"/>
              <a:ext cx="2138" cy="1248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grpSp>
          <p:nvGrpSpPr>
            <p:cNvPr id="32" name="Group 61"/>
            <p:cNvGrpSpPr>
              <a:grpSpLocks/>
            </p:cNvGrpSpPr>
            <p:nvPr/>
          </p:nvGrpSpPr>
          <p:grpSpPr bwMode="auto">
            <a:xfrm>
              <a:off x="558" y="1727"/>
              <a:ext cx="2113" cy="624"/>
              <a:chOff x="1632" y="3360"/>
              <a:chExt cx="2209" cy="624"/>
            </a:xfrm>
          </p:grpSpPr>
          <p:sp>
            <p:nvSpPr>
              <p:cNvPr id="34" name="AutoShape 58"/>
              <p:cNvSpPr>
                <a:spLocks noChangeArrowheads="1"/>
              </p:cNvSpPr>
              <p:nvPr/>
            </p:nvSpPr>
            <p:spPr bwMode="auto">
              <a:xfrm rot="5400000">
                <a:off x="2977" y="3119"/>
                <a:ext cx="624" cy="1105"/>
              </a:xfrm>
              <a:prstGeom prst="rtTriangl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35" name="AutoShape 59"/>
              <p:cNvSpPr>
                <a:spLocks noChangeArrowheads="1"/>
              </p:cNvSpPr>
              <p:nvPr/>
            </p:nvSpPr>
            <p:spPr bwMode="auto">
              <a:xfrm rot="5400000" flipV="1">
                <a:off x="1872" y="3120"/>
                <a:ext cx="624" cy="1104"/>
              </a:xfrm>
              <a:prstGeom prst="rtTriangl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1618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2" name="Text Box 73"/>
          <p:cNvSpPr txBox="1">
            <a:spLocks noChangeArrowheads="1"/>
          </p:cNvSpPr>
          <p:nvPr/>
        </p:nvSpPr>
        <p:spPr bwMode="auto">
          <a:xfrm>
            <a:off x="6301412" y="517629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53" name="Text Box 74"/>
          <p:cNvSpPr txBox="1">
            <a:spLocks noChangeArrowheads="1"/>
          </p:cNvSpPr>
          <p:nvPr/>
        </p:nvSpPr>
        <p:spPr bwMode="auto">
          <a:xfrm>
            <a:off x="10103475" y="470004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grpSp>
        <p:nvGrpSpPr>
          <p:cNvPr id="54" name="Group 75"/>
          <p:cNvGrpSpPr>
            <a:grpSpLocks/>
          </p:cNvGrpSpPr>
          <p:nvPr/>
        </p:nvGrpSpPr>
        <p:grpSpPr bwMode="auto">
          <a:xfrm>
            <a:off x="8663612" y="1068421"/>
            <a:ext cx="409575" cy="838200"/>
            <a:chOff x="4800" y="2160"/>
            <a:chExt cx="258" cy="528"/>
          </a:xfrm>
        </p:grpSpPr>
        <p:sp>
          <p:nvSpPr>
            <p:cNvPr id="55" name="Text Box 76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56" name="Group 77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57" name="Text Box 78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58" name="Line 79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9" name="Group 80"/>
          <p:cNvGrpSpPr>
            <a:grpSpLocks/>
          </p:cNvGrpSpPr>
          <p:nvPr/>
        </p:nvGrpSpPr>
        <p:grpSpPr bwMode="auto">
          <a:xfrm>
            <a:off x="4234487" y="1773271"/>
            <a:ext cx="390525" cy="866775"/>
            <a:chOff x="3264" y="2208"/>
            <a:chExt cx="246" cy="546"/>
          </a:xfrm>
        </p:grpSpPr>
        <p:sp>
          <p:nvSpPr>
            <p:cNvPr id="60" name="Text Box 81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61" name="Text Box 82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62" name="Line 83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63" name="Group 84"/>
          <p:cNvGrpSpPr>
            <a:grpSpLocks/>
          </p:cNvGrpSpPr>
          <p:nvPr/>
        </p:nvGrpSpPr>
        <p:grpSpPr bwMode="auto">
          <a:xfrm>
            <a:off x="3682037" y="1087471"/>
            <a:ext cx="409575" cy="838200"/>
            <a:chOff x="4800" y="2160"/>
            <a:chExt cx="258" cy="528"/>
          </a:xfrm>
        </p:grpSpPr>
        <p:sp>
          <p:nvSpPr>
            <p:cNvPr id="64" name="Text Box 85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65" name="Group 86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66" name="Text Box 87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67" name="Line 88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68" name="Text Box 89"/>
          <p:cNvSpPr txBox="1">
            <a:spLocks noChangeArrowheads="1"/>
          </p:cNvSpPr>
          <p:nvPr/>
        </p:nvSpPr>
        <p:spPr bwMode="auto">
          <a:xfrm>
            <a:off x="3710268" y="1626427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69" name="Text Box 45"/>
          <p:cNvSpPr txBox="1">
            <a:spLocks noChangeArrowheads="1"/>
          </p:cNvSpPr>
          <p:nvPr/>
        </p:nvSpPr>
        <p:spPr bwMode="auto">
          <a:xfrm>
            <a:off x="1842343" y="4113953"/>
            <a:ext cx="88466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002060"/>
                </a:solidFill>
              </a:rPr>
              <a:t>Chiều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dài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hình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chữ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nhật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bằng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đường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chéo</a:t>
            </a:r>
            <a:r>
              <a:rPr lang="en-US" b="1" dirty="0">
                <a:solidFill>
                  <a:srgbClr val="002060"/>
                </a:solidFill>
              </a:rPr>
              <a:t> AC.</a:t>
            </a: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1721475" y="3452648"/>
            <a:ext cx="8839200" cy="3081311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>
              <a:solidFill>
                <a:srgbClr val="002060"/>
              </a:solidFill>
            </a:endParaRPr>
          </a:p>
        </p:txBody>
      </p:sp>
      <p:grpSp>
        <p:nvGrpSpPr>
          <p:cNvPr id="73" name="Group 60"/>
          <p:cNvGrpSpPr>
            <a:grpSpLocks/>
          </p:cNvGrpSpPr>
          <p:nvPr/>
        </p:nvGrpSpPr>
        <p:grpSpPr bwMode="auto">
          <a:xfrm>
            <a:off x="1702425" y="5543359"/>
            <a:ext cx="9364663" cy="995363"/>
            <a:chOff x="132" y="3648"/>
            <a:chExt cx="5899" cy="627"/>
          </a:xfrm>
        </p:grpSpPr>
        <p:sp>
          <p:nvSpPr>
            <p:cNvPr id="74" name="Text Box 50"/>
            <p:cNvSpPr txBox="1">
              <a:spLocks noChangeArrowheads="1"/>
            </p:cNvSpPr>
            <p:nvPr/>
          </p:nvSpPr>
          <p:spPr bwMode="auto">
            <a:xfrm>
              <a:off x="132" y="3763"/>
              <a:ext cx="589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solidFill>
                    <a:srgbClr val="002060"/>
                  </a:solidFill>
                </a:rPr>
                <a:t>Chiều</a:t>
              </a:r>
              <a:r>
                <a:rPr lang="en-US" b="1" dirty="0">
                  <a:solidFill>
                    <a:srgbClr val="002060"/>
                  </a:solidFill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</a:rPr>
                <a:t>rộng</a:t>
              </a:r>
              <a:r>
                <a:rPr lang="en-US" b="1" dirty="0">
                  <a:solidFill>
                    <a:srgbClr val="002060"/>
                  </a:solidFill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</a:rPr>
                <a:t>hình</a:t>
              </a:r>
              <a:r>
                <a:rPr lang="en-US" b="1" dirty="0">
                  <a:solidFill>
                    <a:srgbClr val="002060"/>
                  </a:solidFill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</a:rPr>
                <a:t>chữ</a:t>
              </a:r>
              <a:r>
                <a:rPr lang="en-US" b="1" dirty="0">
                  <a:solidFill>
                    <a:srgbClr val="002060"/>
                  </a:solidFill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</a:rPr>
                <a:t>nhật</a:t>
              </a:r>
              <a:r>
                <a:rPr lang="en-US" b="1" dirty="0">
                  <a:solidFill>
                    <a:srgbClr val="00206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bằng</a:t>
              </a:r>
              <a:r>
                <a:rPr lang="en-US" b="1" dirty="0">
                  <a:solidFill>
                    <a:srgbClr val="002060"/>
                  </a:solidFill>
                </a:rPr>
                <a:t>     </a:t>
              </a:r>
              <a:r>
                <a:rPr lang="en-US" b="1" dirty="0" err="1">
                  <a:solidFill>
                    <a:srgbClr val="002060"/>
                  </a:solidFill>
                </a:rPr>
                <a:t>đường</a:t>
              </a:r>
              <a:r>
                <a:rPr lang="en-US" b="1" dirty="0">
                  <a:solidFill>
                    <a:srgbClr val="002060"/>
                  </a:solidFill>
                </a:rPr>
                <a:t> </a:t>
              </a:r>
              <a:r>
                <a:rPr lang="en-US" b="1" dirty="0" err="1">
                  <a:solidFill>
                    <a:srgbClr val="002060"/>
                  </a:solidFill>
                </a:rPr>
                <a:t>chéo</a:t>
              </a:r>
              <a:r>
                <a:rPr lang="en-US" b="1" dirty="0">
                  <a:solidFill>
                    <a:srgbClr val="002060"/>
                  </a:solidFill>
                </a:rPr>
                <a:t> BD.</a:t>
              </a:r>
            </a:p>
          </p:txBody>
        </p:sp>
        <p:grpSp>
          <p:nvGrpSpPr>
            <p:cNvPr id="75" name="Group 59"/>
            <p:cNvGrpSpPr>
              <a:grpSpLocks/>
            </p:cNvGrpSpPr>
            <p:nvPr/>
          </p:nvGrpSpPr>
          <p:grpSpPr bwMode="auto">
            <a:xfrm>
              <a:off x="3696" y="3648"/>
              <a:ext cx="240" cy="627"/>
              <a:chOff x="3696" y="3648"/>
              <a:chExt cx="240" cy="627"/>
            </a:xfrm>
          </p:grpSpPr>
          <p:sp>
            <p:nvSpPr>
              <p:cNvPr id="76" name="Text Box 53"/>
              <p:cNvSpPr txBox="1">
                <a:spLocks noChangeArrowheads="1"/>
              </p:cNvSpPr>
              <p:nvPr/>
            </p:nvSpPr>
            <p:spPr bwMode="auto">
              <a:xfrm>
                <a:off x="3696" y="3648"/>
                <a:ext cx="2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2060"/>
                    </a:solidFill>
                  </a:rPr>
                  <a:t>1</a:t>
                </a:r>
              </a:p>
            </p:txBody>
          </p:sp>
          <p:sp>
            <p:nvSpPr>
              <p:cNvPr id="77" name="Line 54"/>
              <p:cNvSpPr>
                <a:spLocks noChangeShapeType="1"/>
              </p:cNvSpPr>
              <p:nvPr/>
            </p:nvSpPr>
            <p:spPr bwMode="auto">
              <a:xfrm>
                <a:off x="3696" y="3990"/>
                <a:ext cx="22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78" name="Text Box 55"/>
              <p:cNvSpPr txBox="1">
                <a:spLocks noChangeArrowheads="1"/>
              </p:cNvSpPr>
              <p:nvPr/>
            </p:nvSpPr>
            <p:spPr bwMode="auto">
              <a:xfrm>
                <a:off x="3708" y="3948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2060"/>
                    </a:solidFill>
                  </a:rPr>
                  <a:t>2</a:t>
                </a:r>
              </a:p>
            </p:txBody>
          </p:sp>
        </p:grpSp>
      </p:grpSp>
      <p:sp>
        <p:nvSpPr>
          <p:cNvPr id="79" name="Text Box 67"/>
          <p:cNvSpPr txBox="1">
            <a:spLocks noChangeArrowheads="1"/>
          </p:cNvSpPr>
          <p:nvPr/>
        </p:nvSpPr>
        <p:spPr bwMode="auto">
          <a:xfrm>
            <a:off x="1705965" y="353761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2. </a:t>
            </a:r>
            <a:r>
              <a:rPr lang="en-US" dirty="0" err="1">
                <a:solidFill>
                  <a:srgbClr val="002060"/>
                </a:solidFill>
              </a:rPr>
              <a:t>Chiều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dài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chữ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nhật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với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đường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chéo</a:t>
            </a:r>
            <a:r>
              <a:rPr lang="en-US" dirty="0">
                <a:solidFill>
                  <a:srgbClr val="002060"/>
                </a:solidFill>
              </a:rPr>
              <a:t> AC.</a:t>
            </a:r>
          </a:p>
        </p:txBody>
      </p:sp>
      <p:sp>
        <p:nvSpPr>
          <p:cNvPr id="80" name="Text Box 71"/>
          <p:cNvSpPr txBox="1">
            <a:spLocks noChangeArrowheads="1"/>
          </p:cNvSpPr>
          <p:nvPr/>
        </p:nvSpPr>
        <p:spPr bwMode="auto">
          <a:xfrm>
            <a:off x="1942448" y="5004929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3. </a:t>
            </a:r>
            <a:r>
              <a:rPr lang="en-US" dirty="0" err="1">
                <a:solidFill>
                  <a:srgbClr val="002060"/>
                </a:solidFill>
              </a:rPr>
              <a:t>Chiều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rộng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chữ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nhật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với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đường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chéo</a:t>
            </a:r>
            <a:r>
              <a:rPr lang="en-US" dirty="0">
                <a:solidFill>
                  <a:srgbClr val="002060"/>
                </a:solidFill>
              </a:rPr>
              <a:t> BD.</a:t>
            </a:r>
          </a:p>
        </p:txBody>
      </p:sp>
    </p:spTree>
    <p:extLst>
      <p:ext uri="{BB962C8B-B14F-4D97-AF65-F5344CB8AC3E}">
        <p14:creationId xmlns:p14="http://schemas.microsoft.com/office/powerpoint/2010/main" val="69089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2" grpId="0" animBg="1"/>
      <p:bldP spid="79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2077354" y="4302001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S </a:t>
            </a:r>
            <a:r>
              <a:rPr lang="en-US" dirty="0" err="1">
                <a:solidFill>
                  <a:srgbClr val="0000FF"/>
                </a:solidFill>
              </a:rPr>
              <a:t>hình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chữ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nhật</a:t>
            </a:r>
            <a:r>
              <a:rPr lang="en-US" dirty="0">
                <a:solidFill>
                  <a:srgbClr val="0000FF"/>
                </a:solidFill>
              </a:rPr>
              <a:t> MNCA </a:t>
            </a:r>
            <a:r>
              <a:rPr lang="en-US" dirty="0" err="1">
                <a:solidFill>
                  <a:srgbClr val="0000FF"/>
                </a:solidFill>
              </a:rPr>
              <a:t>là</a:t>
            </a:r>
            <a:r>
              <a:rPr lang="en-US" dirty="0">
                <a:solidFill>
                  <a:srgbClr val="0000FF"/>
                </a:solidFill>
              </a:rPr>
              <a:t>: </a:t>
            </a:r>
          </a:p>
        </p:txBody>
      </p:sp>
      <p:sp>
        <p:nvSpPr>
          <p:cNvPr id="46" name="Rectangle 48"/>
          <p:cNvSpPr>
            <a:spLocks noChangeArrowheads="1"/>
          </p:cNvSpPr>
          <p:nvPr/>
        </p:nvSpPr>
        <p:spPr bwMode="auto">
          <a:xfrm>
            <a:off x="1854682" y="4080130"/>
            <a:ext cx="8839200" cy="2286000"/>
          </a:xfrm>
          <a:prstGeom prst="rect">
            <a:avLst/>
          </a:prstGeom>
          <a:noFill/>
          <a:ln w="38100" cap="sq">
            <a:solidFill>
              <a:srgbClr val="CC00CC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63" name="Group 80"/>
          <p:cNvGrpSpPr>
            <a:grpSpLocks/>
          </p:cNvGrpSpPr>
          <p:nvPr/>
        </p:nvGrpSpPr>
        <p:grpSpPr bwMode="auto">
          <a:xfrm>
            <a:off x="6725554" y="4046414"/>
            <a:ext cx="2819400" cy="1112837"/>
            <a:chOff x="3456" y="2575"/>
            <a:chExt cx="1776" cy="701"/>
          </a:xfrm>
        </p:grpSpPr>
        <p:sp>
          <p:nvSpPr>
            <p:cNvPr id="64" name="Text Box 72"/>
            <p:cNvSpPr txBox="1">
              <a:spLocks noChangeArrowheads="1"/>
            </p:cNvSpPr>
            <p:nvPr/>
          </p:nvSpPr>
          <p:spPr bwMode="auto">
            <a:xfrm>
              <a:off x="3456" y="2719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m</a:t>
              </a:r>
              <a:r>
                <a:rPr lang="en-US">
                  <a:solidFill>
                    <a:srgbClr val="FF0000"/>
                  </a:solidFill>
                </a:rPr>
                <a:t>  x </a:t>
              </a:r>
            </a:p>
          </p:txBody>
        </p:sp>
        <p:grpSp>
          <p:nvGrpSpPr>
            <p:cNvPr id="65" name="Group 78"/>
            <p:cNvGrpSpPr>
              <a:grpSpLocks/>
            </p:cNvGrpSpPr>
            <p:nvPr/>
          </p:nvGrpSpPr>
          <p:grpSpPr bwMode="auto">
            <a:xfrm>
              <a:off x="4128" y="2575"/>
              <a:ext cx="240" cy="701"/>
              <a:chOff x="4128" y="2688"/>
              <a:chExt cx="240" cy="701"/>
            </a:xfrm>
          </p:grpSpPr>
          <p:sp>
            <p:nvSpPr>
              <p:cNvPr id="66" name="Text Box 74"/>
              <p:cNvSpPr txBox="1">
                <a:spLocks noChangeArrowheads="1"/>
              </p:cNvSpPr>
              <p:nvPr/>
            </p:nvSpPr>
            <p:spPr bwMode="auto">
              <a:xfrm>
                <a:off x="4128" y="3024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67" name="Text Box 76"/>
              <p:cNvSpPr txBox="1">
                <a:spLocks noChangeArrowheads="1"/>
              </p:cNvSpPr>
              <p:nvPr/>
            </p:nvSpPr>
            <p:spPr bwMode="auto">
              <a:xfrm>
                <a:off x="4128" y="2688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68" name="Line 77"/>
              <p:cNvSpPr>
                <a:spLocks noChangeShapeType="1"/>
              </p:cNvSpPr>
              <p:nvPr/>
            </p:nvSpPr>
            <p:spPr bwMode="auto">
              <a:xfrm>
                <a:off x="4128" y="3048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8325754" y="4121026"/>
            <a:ext cx="2971800" cy="1065213"/>
            <a:chOff x="4320" y="2622"/>
            <a:chExt cx="1872" cy="671"/>
          </a:xfrm>
        </p:grpSpPr>
        <p:sp>
          <p:nvSpPr>
            <p:cNvPr id="70" name="Text Box 81"/>
            <p:cNvSpPr txBox="1">
              <a:spLocks noChangeArrowheads="1"/>
            </p:cNvSpPr>
            <p:nvPr/>
          </p:nvSpPr>
          <p:spPr bwMode="auto">
            <a:xfrm>
              <a:off x="4320" y="2766"/>
              <a:ext cx="18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=  </a:t>
              </a:r>
            </a:p>
          </p:txBody>
        </p:sp>
        <p:grpSp>
          <p:nvGrpSpPr>
            <p:cNvPr id="71" name="Group 85"/>
            <p:cNvGrpSpPr>
              <a:grpSpLocks/>
            </p:cNvGrpSpPr>
            <p:nvPr/>
          </p:nvGrpSpPr>
          <p:grpSpPr bwMode="auto">
            <a:xfrm>
              <a:off x="4656" y="2622"/>
              <a:ext cx="1152" cy="671"/>
              <a:chOff x="4608" y="3216"/>
              <a:chExt cx="1152" cy="671"/>
            </a:xfrm>
          </p:grpSpPr>
          <p:sp>
            <p:nvSpPr>
              <p:cNvPr id="72" name="Text Box 82"/>
              <p:cNvSpPr txBox="1">
                <a:spLocks noChangeArrowheads="1"/>
              </p:cNvSpPr>
              <p:nvPr/>
            </p:nvSpPr>
            <p:spPr bwMode="auto">
              <a:xfrm>
                <a:off x="4608" y="3216"/>
                <a:ext cx="115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m </a:t>
                </a:r>
                <a:r>
                  <a:rPr lang="en-US">
                    <a:solidFill>
                      <a:srgbClr val="FF0000"/>
                    </a:solidFill>
                  </a:rPr>
                  <a:t> x  </a:t>
                </a:r>
                <a:r>
                  <a:rPr lang="en-U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73" name="Line 83"/>
              <p:cNvSpPr>
                <a:spLocks noChangeShapeType="1"/>
              </p:cNvSpPr>
              <p:nvPr/>
            </p:nvSpPr>
            <p:spPr bwMode="auto">
              <a:xfrm>
                <a:off x="4608" y="3552"/>
                <a:ext cx="864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4" name="Text Box 84"/>
              <p:cNvSpPr txBox="1">
                <a:spLocks noChangeArrowheads="1"/>
              </p:cNvSpPr>
              <p:nvPr/>
            </p:nvSpPr>
            <p:spPr bwMode="auto">
              <a:xfrm>
                <a:off x="4896" y="3522"/>
                <a:ext cx="3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sp>
        <p:nvSpPr>
          <p:cNvPr id="75" name="AutoShape 88"/>
          <p:cNvSpPr>
            <a:spLocks noChangeArrowheads="1"/>
          </p:cNvSpPr>
          <p:nvPr/>
        </p:nvSpPr>
        <p:spPr bwMode="auto">
          <a:xfrm>
            <a:off x="2610754" y="5521201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76" name="Text Box 89"/>
          <p:cNvSpPr txBox="1">
            <a:spLocks noChangeArrowheads="1"/>
          </p:cNvSpPr>
          <p:nvPr/>
        </p:nvSpPr>
        <p:spPr bwMode="auto">
          <a:xfrm>
            <a:off x="3829954" y="5368801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S </a:t>
            </a:r>
            <a:r>
              <a:rPr lang="en-US" dirty="0" err="1">
                <a:solidFill>
                  <a:srgbClr val="0000FF"/>
                </a:solidFill>
              </a:rPr>
              <a:t>hình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thoi</a:t>
            </a:r>
            <a:r>
              <a:rPr lang="en-US" dirty="0">
                <a:solidFill>
                  <a:srgbClr val="0000FF"/>
                </a:solidFill>
              </a:rPr>
              <a:t> ABCD </a:t>
            </a:r>
            <a:r>
              <a:rPr lang="en-US" dirty="0" err="1">
                <a:solidFill>
                  <a:srgbClr val="0000FF"/>
                </a:solidFill>
              </a:rPr>
              <a:t>là</a:t>
            </a:r>
            <a:r>
              <a:rPr lang="en-US" dirty="0">
                <a:solidFill>
                  <a:srgbClr val="0000FF"/>
                </a:solidFill>
              </a:rPr>
              <a:t>: </a:t>
            </a:r>
          </a:p>
        </p:txBody>
      </p:sp>
      <p:grpSp>
        <p:nvGrpSpPr>
          <p:cNvPr id="77" name="Group 92"/>
          <p:cNvGrpSpPr>
            <a:grpSpLocks/>
          </p:cNvGrpSpPr>
          <p:nvPr/>
        </p:nvGrpSpPr>
        <p:grpSpPr bwMode="auto">
          <a:xfrm>
            <a:off x="7716154" y="5217989"/>
            <a:ext cx="1828800" cy="1065212"/>
            <a:chOff x="4608" y="3216"/>
            <a:chExt cx="1152" cy="671"/>
          </a:xfrm>
        </p:grpSpPr>
        <p:sp>
          <p:nvSpPr>
            <p:cNvPr id="78" name="Text Box 93"/>
            <p:cNvSpPr txBox="1">
              <a:spLocks noChangeArrowheads="1"/>
            </p:cNvSpPr>
            <p:nvPr/>
          </p:nvSpPr>
          <p:spPr bwMode="auto">
            <a:xfrm>
              <a:off x="4608" y="3216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m </a:t>
              </a:r>
              <a:r>
                <a:rPr lang="en-US">
                  <a:solidFill>
                    <a:srgbClr val="FF0000"/>
                  </a:solidFill>
                </a:rPr>
                <a:t> x  </a:t>
              </a:r>
              <a:r>
                <a:rPr lang="en-U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79" name="Line 94"/>
            <p:cNvSpPr>
              <a:spLocks noChangeShapeType="1"/>
            </p:cNvSpPr>
            <p:nvPr/>
          </p:nvSpPr>
          <p:spPr bwMode="auto">
            <a:xfrm>
              <a:off x="4608" y="3552"/>
              <a:ext cx="864" cy="0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0" name="Text Box 95"/>
            <p:cNvSpPr txBox="1">
              <a:spLocks noChangeArrowheads="1"/>
            </p:cNvSpPr>
            <p:nvPr/>
          </p:nvSpPr>
          <p:spPr bwMode="auto">
            <a:xfrm>
              <a:off x="4896" y="3522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81" name="Text Box 48"/>
          <p:cNvSpPr txBox="1">
            <a:spLocks noChangeArrowheads="1"/>
          </p:cNvSpPr>
          <p:nvPr/>
        </p:nvSpPr>
        <p:spPr bwMode="auto">
          <a:xfrm>
            <a:off x="761668" y="3360614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S </a:t>
            </a:r>
            <a:r>
              <a:rPr lang="en-US" dirty="0" err="1">
                <a:solidFill>
                  <a:srgbClr val="002060"/>
                </a:solidFill>
              </a:rPr>
              <a:t>hình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thoi</a:t>
            </a:r>
            <a:r>
              <a:rPr lang="en-US" dirty="0">
                <a:solidFill>
                  <a:srgbClr val="002060"/>
                </a:solidFill>
              </a:rPr>
              <a:t> ABCD </a:t>
            </a:r>
            <a:r>
              <a:rPr lang="en-US" dirty="0" err="1">
                <a:solidFill>
                  <a:srgbClr val="002060"/>
                </a:solidFill>
              </a:rPr>
              <a:t>bằng</a:t>
            </a:r>
            <a:r>
              <a:rPr lang="en-US" dirty="0">
                <a:solidFill>
                  <a:srgbClr val="002060"/>
                </a:solidFill>
              </a:rPr>
              <a:t> S </a:t>
            </a:r>
            <a:r>
              <a:rPr lang="en-US" dirty="0" err="1">
                <a:solidFill>
                  <a:srgbClr val="002060"/>
                </a:solidFill>
              </a:rPr>
              <a:t>hình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chữ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nhật</a:t>
            </a:r>
            <a:r>
              <a:rPr lang="en-US" dirty="0">
                <a:solidFill>
                  <a:srgbClr val="002060"/>
                </a:solidFill>
              </a:rPr>
              <a:t> MNCA.</a:t>
            </a:r>
          </a:p>
        </p:txBody>
      </p:sp>
      <p:grpSp>
        <p:nvGrpSpPr>
          <p:cNvPr id="123" name="Group 70"/>
          <p:cNvGrpSpPr>
            <a:grpSpLocks/>
          </p:cNvGrpSpPr>
          <p:nvPr/>
        </p:nvGrpSpPr>
        <p:grpSpPr bwMode="auto">
          <a:xfrm>
            <a:off x="1577012" y="517629"/>
            <a:ext cx="9144000" cy="3098731"/>
            <a:chOff x="0" y="768"/>
            <a:chExt cx="5760" cy="2185"/>
          </a:xfrm>
        </p:grpSpPr>
        <p:sp>
          <p:nvSpPr>
            <p:cNvPr id="124" name="Line 7"/>
            <p:cNvSpPr>
              <a:spLocks noChangeShapeType="1"/>
            </p:cNvSpPr>
            <p:nvPr/>
          </p:nvSpPr>
          <p:spPr bwMode="auto">
            <a:xfrm>
              <a:off x="583" y="1728"/>
              <a:ext cx="2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5" name="Text Box 8"/>
            <p:cNvSpPr txBox="1">
              <a:spLocks noChangeArrowheads="1"/>
            </p:cNvSpPr>
            <p:nvPr/>
          </p:nvSpPr>
          <p:spPr bwMode="auto">
            <a:xfrm>
              <a:off x="289" y="1518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26" name="Text Box 9"/>
            <p:cNvSpPr txBox="1">
              <a:spLocks noChangeArrowheads="1"/>
            </p:cNvSpPr>
            <p:nvPr/>
          </p:nvSpPr>
          <p:spPr bwMode="auto">
            <a:xfrm>
              <a:off x="1447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27" name="Text Box 10"/>
            <p:cNvSpPr txBox="1">
              <a:spLocks noChangeArrowheads="1"/>
            </p:cNvSpPr>
            <p:nvPr/>
          </p:nvSpPr>
          <p:spPr bwMode="auto">
            <a:xfrm>
              <a:off x="2686" y="1517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28" name="Text Box 11"/>
            <p:cNvSpPr txBox="1">
              <a:spLocks noChangeArrowheads="1"/>
            </p:cNvSpPr>
            <p:nvPr/>
          </p:nvSpPr>
          <p:spPr bwMode="auto">
            <a:xfrm>
              <a:off x="1490" y="2352"/>
              <a:ext cx="34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129" name="Text Box 12"/>
            <p:cNvSpPr txBox="1">
              <a:spLocks noChangeArrowheads="1"/>
            </p:cNvSpPr>
            <p:nvPr/>
          </p:nvSpPr>
          <p:spPr bwMode="auto">
            <a:xfrm>
              <a:off x="1364" y="2544"/>
              <a:ext cx="61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30" name="Text Box 22"/>
            <p:cNvSpPr txBox="1">
              <a:spLocks noChangeArrowheads="1"/>
            </p:cNvSpPr>
            <p:nvPr/>
          </p:nvSpPr>
          <p:spPr bwMode="auto">
            <a:xfrm>
              <a:off x="1615" y="1439"/>
              <a:ext cx="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131" name="Text Box 23"/>
            <p:cNvSpPr txBox="1">
              <a:spLocks noChangeArrowheads="1"/>
            </p:cNvSpPr>
            <p:nvPr/>
          </p:nvSpPr>
          <p:spPr bwMode="auto">
            <a:xfrm>
              <a:off x="0" y="1488"/>
              <a:ext cx="38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132" name="AutoShape 32"/>
            <p:cNvSpPr>
              <a:spLocks noChangeArrowheads="1"/>
            </p:cNvSpPr>
            <p:nvPr/>
          </p:nvSpPr>
          <p:spPr bwMode="auto">
            <a:xfrm>
              <a:off x="3344" y="1104"/>
              <a:ext cx="2138" cy="1248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133" name="Line 33"/>
            <p:cNvSpPr>
              <a:spLocks noChangeShapeType="1"/>
            </p:cNvSpPr>
            <p:nvPr/>
          </p:nvSpPr>
          <p:spPr bwMode="auto">
            <a:xfrm>
              <a:off x="4413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4" name="Line 34"/>
            <p:cNvSpPr>
              <a:spLocks noChangeShapeType="1"/>
            </p:cNvSpPr>
            <p:nvPr/>
          </p:nvSpPr>
          <p:spPr bwMode="auto">
            <a:xfrm>
              <a:off x="3359" y="1728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5" name="Text Box 35"/>
            <p:cNvSpPr txBox="1">
              <a:spLocks noChangeArrowheads="1"/>
            </p:cNvSpPr>
            <p:nvPr/>
          </p:nvSpPr>
          <p:spPr bwMode="auto">
            <a:xfrm>
              <a:off x="3072" y="1517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36" name="Text Box 36"/>
            <p:cNvSpPr txBox="1">
              <a:spLocks noChangeArrowheads="1"/>
            </p:cNvSpPr>
            <p:nvPr/>
          </p:nvSpPr>
          <p:spPr bwMode="auto">
            <a:xfrm>
              <a:off x="4224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37" name="Text Box 37"/>
            <p:cNvSpPr txBox="1">
              <a:spLocks noChangeArrowheads="1"/>
            </p:cNvSpPr>
            <p:nvPr/>
          </p:nvSpPr>
          <p:spPr bwMode="auto">
            <a:xfrm>
              <a:off x="5493" y="1548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38" name="AutoShape 51"/>
            <p:cNvSpPr>
              <a:spLocks noChangeArrowheads="1"/>
            </p:cNvSpPr>
            <p:nvPr/>
          </p:nvSpPr>
          <p:spPr bwMode="auto">
            <a:xfrm rot="5400000">
              <a:off x="4631" y="1515"/>
              <a:ext cx="624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39" name="AutoShape 52"/>
            <p:cNvSpPr>
              <a:spLocks noChangeArrowheads="1"/>
            </p:cNvSpPr>
            <p:nvPr/>
          </p:nvSpPr>
          <p:spPr bwMode="auto">
            <a:xfrm rot="5400000" flipV="1">
              <a:off x="3582" y="1516"/>
              <a:ext cx="624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40" name="Rectangle 54"/>
            <p:cNvSpPr>
              <a:spLocks noChangeArrowheads="1"/>
            </p:cNvSpPr>
            <p:nvPr/>
          </p:nvSpPr>
          <p:spPr bwMode="auto">
            <a:xfrm>
              <a:off x="3312" y="1727"/>
              <a:ext cx="2208" cy="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41" name="Text Box 49"/>
            <p:cNvSpPr txBox="1">
              <a:spLocks noChangeArrowheads="1"/>
            </p:cNvSpPr>
            <p:nvPr/>
          </p:nvSpPr>
          <p:spPr bwMode="auto">
            <a:xfrm>
              <a:off x="4272" y="1709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142" name="Group 45"/>
            <p:cNvGrpSpPr>
              <a:grpSpLocks/>
            </p:cNvGrpSpPr>
            <p:nvPr/>
          </p:nvGrpSpPr>
          <p:grpSpPr bwMode="auto">
            <a:xfrm>
              <a:off x="3334" y="1728"/>
              <a:ext cx="2148" cy="509"/>
              <a:chOff x="1380" y="2592"/>
              <a:chExt cx="2700" cy="1392"/>
            </a:xfrm>
          </p:grpSpPr>
          <p:sp>
            <p:nvSpPr>
              <p:cNvPr id="161" name="Line 46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2" name="Line 47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3" name="Line 48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43" name="AutoShape 55"/>
            <p:cNvSpPr>
              <a:spLocks noChangeArrowheads="1"/>
            </p:cNvSpPr>
            <p:nvPr/>
          </p:nvSpPr>
          <p:spPr bwMode="auto">
            <a:xfrm rot="5400000">
              <a:off x="3573" y="890"/>
              <a:ext cx="624" cy="1049"/>
            </a:xfrm>
            <a:prstGeom prst="rtTriangle">
              <a:avLst/>
            </a:prstGeom>
            <a:solidFill>
              <a:srgbClr val="FFFF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44" name="AutoShape 56"/>
            <p:cNvSpPr>
              <a:spLocks noChangeArrowheads="1"/>
            </p:cNvSpPr>
            <p:nvPr/>
          </p:nvSpPr>
          <p:spPr bwMode="auto">
            <a:xfrm rot="5400000" flipV="1">
              <a:off x="4646" y="891"/>
              <a:ext cx="624" cy="1048"/>
            </a:xfrm>
            <a:prstGeom prst="rtTriangle">
              <a:avLst/>
            </a:prstGeom>
            <a:solidFill>
              <a:srgbClr val="FFFF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45" name="Text Box 39"/>
            <p:cNvSpPr txBox="1">
              <a:spLocks noChangeArrowheads="1"/>
            </p:cNvSpPr>
            <p:nvPr/>
          </p:nvSpPr>
          <p:spPr bwMode="auto">
            <a:xfrm>
              <a:off x="4141" y="2189"/>
              <a:ext cx="61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46" name="Rectangle 57"/>
            <p:cNvSpPr>
              <a:spLocks noChangeArrowheads="1"/>
            </p:cNvSpPr>
            <p:nvPr/>
          </p:nvSpPr>
          <p:spPr bwMode="auto">
            <a:xfrm>
              <a:off x="510" y="1739"/>
              <a:ext cx="2208" cy="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grpSp>
          <p:nvGrpSpPr>
            <p:cNvPr id="147" name="Group 18"/>
            <p:cNvGrpSpPr>
              <a:grpSpLocks/>
            </p:cNvGrpSpPr>
            <p:nvPr/>
          </p:nvGrpSpPr>
          <p:grpSpPr bwMode="auto">
            <a:xfrm>
              <a:off x="557" y="1728"/>
              <a:ext cx="2148" cy="960"/>
              <a:chOff x="1380" y="2592"/>
              <a:chExt cx="2700" cy="1392"/>
            </a:xfrm>
          </p:grpSpPr>
          <p:sp>
            <p:nvSpPr>
              <p:cNvPr id="158" name="Line 19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9" name="Line 20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0" name="Line 21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48" name="Group 13"/>
            <p:cNvGrpSpPr>
              <a:grpSpLocks/>
            </p:cNvGrpSpPr>
            <p:nvPr/>
          </p:nvGrpSpPr>
          <p:grpSpPr bwMode="auto">
            <a:xfrm>
              <a:off x="334" y="1104"/>
              <a:ext cx="1272" cy="1248"/>
              <a:chOff x="768" y="1968"/>
              <a:chExt cx="1968" cy="1248"/>
            </a:xfrm>
          </p:grpSpPr>
          <p:grpSp>
            <p:nvGrpSpPr>
              <p:cNvPr id="154" name="Group 14"/>
              <p:cNvGrpSpPr>
                <a:grpSpLocks/>
              </p:cNvGrpSpPr>
              <p:nvPr/>
            </p:nvGrpSpPr>
            <p:grpSpPr bwMode="auto">
              <a:xfrm>
                <a:off x="768" y="1968"/>
                <a:ext cx="1968" cy="1248"/>
                <a:chOff x="768" y="1968"/>
                <a:chExt cx="1968" cy="1248"/>
              </a:xfrm>
            </p:grpSpPr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57" name="Line 16"/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155" name="Line 17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49" name="AutoShape 5"/>
            <p:cNvSpPr>
              <a:spLocks noChangeArrowheads="1"/>
            </p:cNvSpPr>
            <p:nvPr/>
          </p:nvSpPr>
          <p:spPr bwMode="auto">
            <a:xfrm>
              <a:off x="550" y="1103"/>
              <a:ext cx="2138" cy="1248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grpSp>
          <p:nvGrpSpPr>
            <p:cNvPr id="150" name="Group 61"/>
            <p:cNvGrpSpPr>
              <a:grpSpLocks/>
            </p:cNvGrpSpPr>
            <p:nvPr/>
          </p:nvGrpSpPr>
          <p:grpSpPr bwMode="auto">
            <a:xfrm>
              <a:off x="558" y="1727"/>
              <a:ext cx="2113" cy="624"/>
              <a:chOff x="1632" y="3360"/>
              <a:chExt cx="2209" cy="624"/>
            </a:xfrm>
          </p:grpSpPr>
          <p:sp>
            <p:nvSpPr>
              <p:cNvPr id="152" name="AutoShape 58"/>
              <p:cNvSpPr>
                <a:spLocks noChangeArrowheads="1"/>
              </p:cNvSpPr>
              <p:nvPr/>
            </p:nvSpPr>
            <p:spPr bwMode="auto">
              <a:xfrm rot="5400000">
                <a:off x="2977" y="3119"/>
                <a:ext cx="624" cy="1105"/>
              </a:xfrm>
              <a:prstGeom prst="rtTriangl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53" name="AutoShape 59"/>
              <p:cNvSpPr>
                <a:spLocks noChangeArrowheads="1"/>
              </p:cNvSpPr>
              <p:nvPr/>
            </p:nvSpPr>
            <p:spPr bwMode="auto">
              <a:xfrm rot="5400000" flipV="1">
                <a:off x="1872" y="3120"/>
                <a:ext cx="624" cy="1104"/>
              </a:xfrm>
              <a:prstGeom prst="rtTriangl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51" name="Line 6"/>
            <p:cNvSpPr>
              <a:spLocks noChangeShapeType="1"/>
            </p:cNvSpPr>
            <p:nvPr/>
          </p:nvSpPr>
          <p:spPr bwMode="auto">
            <a:xfrm>
              <a:off x="1618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64" name="Text Box 73"/>
          <p:cNvSpPr txBox="1">
            <a:spLocks noChangeArrowheads="1"/>
          </p:cNvSpPr>
          <p:nvPr/>
        </p:nvSpPr>
        <p:spPr bwMode="auto">
          <a:xfrm>
            <a:off x="6301412" y="517629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165" name="Text Box 74"/>
          <p:cNvSpPr txBox="1">
            <a:spLocks noChangeArrowheads="1"/>
          </p:cNvSpPr>
          <p:nvPr/>
        </p:nvSpPr>
        <p:spPr bwMode="auto">
          <a:xfrm>
            <a:off x="10103475" y="470004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grpSp>
        <p:nvGrpSpPr>
          <p:cNvPr id="166" name="Group 75"/>
          <p:cNvGrpSpPr>
            <a:grpSpLocks/>
          </p:cNvGrpSpPr>
          <p:nvPr/>
        </p:nvGrpSpPr>
        <p:grpSpPr bwMode="auto">
          <a:xfrm>
            <a:off x="8663612" y="1068421"/>
            <a:ext cx="409575" cy="838200"/>
            <a:chOff x="4800" y="2160"/>
            <a:chExt cx="258" cy="528"/>
          </a:xfrm>
        </p:grpSpPr>
        <p:sp>
          <p:nvSpPr>
            <p:cNvPr id="167" name="Text Box 76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168" name="Group 77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169" name="Text Box 78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70" name="Line 79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71" name="Group 80"/>
          <p:cNvGrpSpPr>
            <a:grpSpLocks/>
          </p:cNvGrpSpPr>
          <p:nvPr/>
        </p:nvGrpSpPr>
        <p:grpSpPr bwMode="auto">
          <a:xfrm>
            <a:off x="4234487" y="1773271"/>
            <a:ext cx="390525" cy="866775"/>
            <a:chOff x="3264" y="2208"/>
            <a:chExt cx="246" cy="546"/>
          </a:xfrm>
        </p:grpSpPr>
        <p:sp>
          <p:nvSpPr>
            <p:cNvPr id="172" name="Text Box 81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173" name="Text Box 82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174" name="Line 83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75" name="Group 84"/>
          <p:cNvGrpSpPr>
            <a:grpSpLocks/>
          </p:cNvGrpSpPr>
          <p:nvPr/>
        </p:nvGrpSpPr>
        <p:grpSpPr bwMode="auto">
          <a:xfrm>
            <a:off x="3682037" y="1087471"/>
            <a:ext cx="409575" cy="838200"/>
            <a:chOff x="4800" y="2160"/>
            <a:chExt cx="258" cy="528"/>
          </a:xfrm>
        </p:grpSpPr>
        <p:sp>
          <p:nvSpPr>
            <p:cNvPr id="176" name="Text Box 85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177" name="Group 86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178" name="Text Box 87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79" name="Line 88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80" name="Text Box 89"/>
          <p:cNvSpPr txBox="1">
            <a:spLocks noChangeArrowheads="1"/>
          </p:cNvSpPr>
          <p:nvPr/>
        </p:nvSpPr>
        <p:spPr bwMode="auto">
          <a:xfrm>
            <a:off x="3710268" y="1626427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0000FF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7043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75" grpId="0" animBg="1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6"/>
          <p:cNvSpPr>
            <a:spLocks noChangeArrowheads="1"/>
          </p:cNvSpPr>
          <p:nvPr/>
        </p:nvSpPr>
        <p:spPr bwMode="auto">
          <a:xfrm>
            <a:off x="1713021" y="3347262"/>
            <a:ext cx="8839200" cy="3048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79" name="Text Box 76"/>
          <p:cNvSpPr txBox="1">
            <a:spLocks noChangeArrowheads="1"/>
          </p:cNvSpPr>
          <p:nvPr/>
        </p:nvSpPr>
        <p:spPr bwMode="auto">
          <a:xfrm>
            <a:off x="3313221" y="3423462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S </a:t>
            </a:r>
            <a:r>
              <a:rPr lang="en-US" dirty="0" err="1">
                <a:solidFill>
                  <a:srgbClr val="0000FF"/>
                </a:solidFill>
              </a:rPr>
              <a:t>hình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thoi</a:t>
            </a:r>
            <a:r>
              <a:rPr lang="en-US" dirty="0">
                <a:solidFill>
                  <a:srgbClr val="0000FF"/>
                </a:solidFill>
              </a:rPr>
              <a:t> ABCD </a:t>
            </a:r>
            <a:r>
              <a:rPr lang="en-US" dirty="0" err="1">
                <a:solidFill>
                  <a:srgbClr val="0000FF"/>
                </a:solidFill>
              </a:rPr>
              <a:t>là</a:t>
            </a:r>
            <a:r>
              <a:rPr lang="en-US" dirty="0">
                <a:solidFill>
                  <a:srgbClr val="0000FF"/>
                </a:solidFill>
              </a:rPr>
              <a:t>: </a:t>
            </a:r>
          </a:p>
        </p:txBody>
      </p:sp>
      <p:grpSp>
        <p:nvGrpSpPr>
          <p:cNvPr id="80" name="Group 77"/>
          <p:cNvGrpSpPr>
            <a:grpSpLocks/>
          </p:cNvGrpSpPr>
          <p:nvPr/>
        </p:nvGrpSpPr>
        <p:grpSpPr bwMode="auto">
          <a:xfrm>
            <a:off x="7123221" y="3194862"/>
            <a:ext cx="1828800" cy="1065213"/>
            <a:chOff x="4608" y="3216"/>
            <a:chExt cx="1152" cy="671"/>
          </a:xfrm>
        </p:grpSpPr>
        <p:sp>
          <p:nvSpPr>
            <p:cNvPr id="81" name="Text Box 78"/>
            <p:cNvSpPr txBox="1">
              <a:spLocks noChangeArrowheads="1"/>
            </p:cNvSpPr>
            <p:nvPr/>
          </p:nvSpPr>
          <p:spPr bwMode="auto">
            <a:xfrm>
              <a:off x="4608" y="3216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m </a:t>
              </a:r>
              <a:r>
                <a:rPr lang="en-US">
                  <a:solidFill>
                    <a:srgbClr val="FF0000"/>
                  </a:solidFill>
                </a:rPr>
                <a:t> x  </a:t>
              </a:r>
              <a:r>
                <a:rPr lang="en-U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4608" y="3552"/>
              <a:ext cx="864" cy="0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3" name="Text Box 80"/>
            <p:cNvSpPr txBox="1">
              <a:spLocks noChangeArrowheads="1"/>
            </p:cNvSpPr>
            <p:nvPr/>
          </p:nvSpPr>
          <p:spPr bwMode="auto">
            <a:xfrm>
              <a:off x="4896" y="3522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84" name="Text Box 81"/>
          <p:cNvSpPr txBox="1">
            <a:spLocks noChangeArrowheads="1"/>
          </p:cNvSpPr>
          <p:nvPr/>
        </p:nvSpPr>
        <p:spPr bwMode="auto">
          <a:xfrm>
            <a:off x="2094021" y="4580653"/>
            <a:ext cx="7620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* Nêu quy tắc tính diện tích hình thoi.</a:t>
            </a:r>
          </a:p>
        </p:txBody>
      </p:sp>
      <p:sp>
        <p:nvSpPr>
          <p:cNvPr id="85" name="Text Box 82"/>
          <p:cNvSpPr txBox="1">
            <a:spLocks noChangeArrowheads="1"/>
          </p:cNvSpPr>
          <p:nvPr/>
        </p:nvSpPr>
        <p:spPr bwMode="auto">
          <a:xfrm>
            <a:off x="2228641" y="4106707"/>
            <a:ext cx="803306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 err="1"/>
              <a:t>Diện</a:t>
            </a:r>
            <a:r>
              <a:rPr lang="en-US" b="1" dirty="0"/>
              <a:t> </a:t>
            </a:r>
            <a:r>
              <a:rPr lang="en-US" b="1" dirty="0" err="1"/>
              <a:t>tích</a:t>
            </a:r>
            <a:r>
              <a:rPr lang="en-US" b="1" dirty="0"/>
              <a:t> </a:t>
            </a:r>
            <a:r>
              <a:rPr lang="en-US" b="1" dirty="0" err="1"/>
              <a:t>hình</a:t>
            </a:r>
            <a:r>
              <a:rPr lang="en-US" b="1" dirty="0"/>
              <a:t> </a:t>
            </a:r>
            <a:r>
              <a:rPr lang="en-US" b="1" dirty="0" err="1"/>
              <a:t>thoi</a:t>
            </a:r>
            <a:r>
              <a:rPr lang="en-US" b="1" dirty="0"/>
              <a:t> </a:t>
            </a:r>
            <a:r>
              <a:rPr lang="en-US" b="1" dirty="0" err="1"/>
              <a:t>bằng</a:t>
            </a:r>
            <a:r>
              <a:rPr lang="en-US" b="1" dirty="0"/>
              <a:t> </a:t>
            </a:r>
            <a:r>
              <a:rPr lang="en-US" b="1" dirty="0" err="1"/>
              <a:t>tích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dài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chéo</a:t>
            </a:r>
            <a:r>
              <a:rPr lang="en-US" b="1" dirty="0"/>
              <a:t> chia </a:t>
            </a:r>
            <a:r>
              <a:rPr lang="en-US" b="1" dirty="0" err="1"/>
              <a:t>cho</a:t>
            </a:r>
            <a:r>
              <a:rPr lang="en-US" b="1" dirty="0"/>
              <a:t> 2 </a:t>
            </a:r>
            <a:r>
              <a:rPr lang="en-US" dirty="0"/>
              <a:t>(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đo</a:t>
            </a:r>
            <a:r>
              <a:rPr lang="en-US" dirty="0"/>
              <a:t>)</a:t>
            </a:r>
          </a:p>
        </p:txBody>
      </p:sp>
      <p:grpSp>
        <p:nvGrpSpPr>
          <p:cNvPr id="86" name="Group 93"/>
          <p:cNvGrpSpPr>
            <a:grpSpLocks/>
          </p:cNvGrpSpPr>
          <p:nvPr/>
        </p:nvGrpSpPr>
        <p:grpSpPr bwMode="auto">
          <a:xfrm>
            <a:off x="2665521" y="5358625"/>
            <a:ext cx="2781300" cy="960437"/>
            <a:chOff x="432" y="4626"/>
            <a:chExt cx="1752" cy="605"/>
          </a:xfrm>
        </p:grpSpPr>
        <p:grpSp>
          <p:nvGrpSpPr>
            <p:cNvPr id="87" name="Group 92"/>
            <p:cNvGrpSpPr>
              <a:grpSpLocks/>
            </p:cNvGrpSpPr>
            <p:nvPr/>
          </p:nvGrpSpPr>
          <p:grpSpPr bwMode="auto">
            <a:xfrm>
              <a:off x="1036" y="4626"/>
              <a:ext cx="1148" cy="605"/>
              <a:chOff x="1108" y="4915"/>
              <a:chExt cx="1148" cy="605"/>
            </a:xfrm>
          </p:grpSpPr>
          <p:sp>
            <p:nvSpPr>
              <p:cNvPr id="89" name="Text Box 84"/>
              <p:cNvSpPr txBox="1">
                <a:spLocks noChangeArrowheads="1"/>
              </p:cNvSpPr>
              <p:nvPr/>
            </p:nvSpPr>
            <p:spPr bwMode="auto">
              <a:xfrm>
                <a:off x="1108" y="4915"/>
                <a:ext cx="114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006600"/>
                    </a:solidFill>
                  </a:rPr>
                  <a:t>m </a:t>
                </a:r>
                <a:r>
                  <a:rPr lang="en-US">
                    <a:solidFill>
                      <a:srgbClr val="006600"/>
                    </a:solidFill>
                  </a:rPr>
                  <a:t> x  </a:t>
                </a:r>
                <a:r>
                  <a:rPr lang="en-US" b="1">
                    <a:solidFill>
                      <a:srgbClr val="006600"/>
                    </a:solidFill>
                  </a:rPr>
                  <a:t>n</a:t>
                </a:r>
              </a:p>
            </p:txBody>
          </p:sp>
          <p:sp>
            <p:nvSpPr>
              <p:cNvPr id="90" name="Line 85"/>
              <p:cNvSpPr>
                <a:spLocks noChangeShapeType="1"/>
              </p:cNvSpPr>
              <p:nvPr/>
            </p:nvSpPr>
            <p:spPr bwMode="auto">
              <a:xfrm>
                <a:off x="1108" y="5232"/>
                <a:ext cx="861" cy="0"/>
              </a:xfrm>
              <a:prstGeom prst="line">
                <a:avLst/>
              </a:prstGeom>
              <a:noFill/>
              <a:ln w="12700" cap="sq">
                <a:solidFill>
                  <a:srgbClr val="0066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1" name="Text Box 86"/>
              <p:cNvSpPr txBox="1">
                <a:spLocks noChangeArrowheads="1"/>
              </p:cNvSpPr>
              <p:nvPr/>
            </p:nvSpPr>
            <p:spPr bwMode="auto">
              <a:xfrm>
                <a:off x="1395" y="5155"/>
                <a:ext cx="33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</a:rPr>
                  <a:t>2</a:t>
                </a:r>
              </a:p>
            </p:txBody>
          </p:sp>
        </p:grpSp>
        <p:sp>
          <p:nvSpPr>
            <p:cNvPr id="88" name="Text Box 87"/>
            <p:cNvSpPr txBox="1">
              <a:spLocks noChangeArrowheads="1"/>
            </p:cNvSpPr>
            <p:nvPr/>
          </p:nvSpPr>
          <p:spPr bwMode="auto">
            <a:xfrm>
              <a:off x="432" y="4720"/>
              <a:ext cx="6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6600"/>
                  </a:solidFill>
                </a:rPr>
                <a:t>S  =</a:t>
              </a:r>
            </a:p>
          </p:txBody>
        </p:sp>
      </p:grpSp>
      <p:sp>
        <p:nvSpPr>
          <p:cNvPr id="92" name="Text Box 89"/>
          <p:cNvSpPr txBox="1">
            <a:spLocks noChangeArrowheads="1"/>
          </p:cNvSpPr>
          <p:nvPr/>
        </p:nvSpPr>
        <p:spPr bwMode="auto">
          <a:xfrm>
            <a:off x="1941621" y="5328462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* Nêu công thức tính diện tích hình thoi.</a:t>
            </a:r>
          </a:p>
        </p:txBody>
      </p:sp>
      <p:sp>
        <p:nvSpPr>
          <p:cNvPr id="93" name="Text Box 90"/>
          <p:cNvSpPr txBox="1">
            <a:spLocks noChangeArrowheads="1"/>
          </p:cNvSpPr>
          <p:nvPr/>
        </p:nvSpPr>
        <p:spPr bwMode="auto">
          <a:xfrm>
            <a:off x="5827821" y="534275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(S </a:t>
            </a:r>
            <a:r>
              <a:rPr lang="en-US" sz="2400" dirty="0" err="1">
                <a:solidFill>
                  <a:srgbClr val="0000CC"/>
                </a:solidFill>
              </a:rPr>
              <a:t>là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diện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tích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hình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thoi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94" name="Text Box 91"/>
          <p:cNvSpPr txBox="1">
            <a:spLocks noChangeArrowheads="1"/>
          </p:cNvSpPr>
          <p:nvPr/>
        </p:nvSpPr>
        <p:spPr bwMode="auto">
          <a:xfrm>
            <a:off x="5827821" y="57396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m, n là độ dài của hai đường chéo)</a:t>
            </a:r>
          </a:p>
        </p:txBody>
      </p:sp>
      <p:grpSp>
        <p:nvGrpSpPr>
          <p:cNvPr id="100" name="Group 70"/>
          <p:cNvGrpSpPr>
            <a:grpSpLocks/>
          </p:cNvGrpSpPr>
          <p:nvPr/>
        </p:nvGrpSpPr>
        <p:grpSpPr bwMode="auto">
          <a:xfrm>
            <a:off x="1577012" y="226082"/>
            <a:ext cx="9144000" cy="3098731"/>
            <a:chOff x="0" y="768"/>
            <a:chExt cx="5760" cy="2185"/>
          </a:xfrm>
        </p:grpSpPr>
        <p:sp>
          <p:nvSpPr>
            <p:cNvPr id="101" name="Line 7"/>
            <p:cNvSpPr>
              <a:spLocks noChangeShapeType="1"/>
            </p:cNvSpPr>
            <p:nvPr/>
          </p:nvSpPr>
          <p:spPr bwMode="auto">
            <a:xfrm>
              <a:off x="583" y="1728"/>
              <a:ext cx="2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" name="Text Box 8"/>
            <p:cNvSpPr txBox="1">
              <a:spLocks noChangeArrowheads="1"/>
            </p:cNvSpPr>
            <p:nvPr/>
          </p:nvSpPr>
          <p:spPr bwMode="auto">
            <a:xfrm>
              <a:off x="289" y="1518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03" name="Text Box 9"/>
            <p:cNvSpPr txBox="1">
              <a:spLocks noChangeArrowheads="1"/>
            </p:cNvSpPr>
            <p:nvPr/>
          </p:nvSpPr>
          <p:spPr bwMode="auto">
            <a:xfrm>
              <a:off x="1447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04" name="Text Box 10"/>
            <p:cNvSpPr txBox="1">
              <a:spLocks noChangeArrowheads="1"/>
            </p:cNvSpPr>
            <p:nvPr/>
          </p:nvSpPr>
          <p:spPr bwMode="auto">
            <a:xfrm>
              <a:off x="2686" y="1517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05" name="Text Box 11"/>
            <p:cNvSpPr txBox="1">
              <a:spLocks noChangeArrowheads="1"/>
            </p:cNvSpPr>
            <p:nvPr/>
          </p:nvSpPr>
          <p:spPr bwMode="auto">
            <a:xfrm>
              <a:off x="1490" y="2352"/>
              <a:ext cx="34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106" name="Text Box 12"/>
            <p:cNvSpPr txBox="1">
              <a:spLocks noChangeArrowheads="1"/>
            </p:cNvSpPr>
            <p:nvPr/>
          </p:nvSpPr>
          <p:spPr bwMode="auto">
            <a:xfrm>
              <a:off x="1364" y="2544"/>
              <a:ext cx="61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07" name="Text Box 22"/>
            <p:cNvSpPr txBox="1">
              <a:spLocks noChangeArrowheads="1"/>
            </p:cNvSpPr>
            <p:nvPr/>
          </p:nvSpPr>
          <p:spPr bwMode="auto">
            <a:xfrm>
              <a:off x="1615" y="1439"/>
              <a:ext cx="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108" name="Text Box 23"/>
            <p:cNvSpPr txBox="1">
              <a:spLocks noChangeArrowheads="1"/>
            </p:cNvSpPr>
            <p:nvPr/>
          </p:nvSpPr>
          <p:spPr bwMode="auto">
            <a:xfrm>
              <a:off x="0" y="1488"/>
              <a:ext cx="38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109" name="AutoShape 32"/>
            <p:cNvSpPr>
              <a:spLocks noChangeArrowheads="1"/>
            </p:cNvSpPr>
            <p:nvPr/>
          </p:nvSpPr>
          <p:spPr bwMode="auto">
            <a:xfrm>
              <a:off x="3344" y="1104"/>
              <a:ext cx="2138" cy="1248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110" name="Line 33"/>
            <p:cNvSpPr>
              <a:spLocks noChangeShapeType="1"/>
            </p:cNvSpPr>
            <p:nvPr/>
          </p:nvSpPr>
          <p:spPr bwMode="auto">
            <a:xfrm>
              <a:off x="4413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1" name="Line 34"/>
            <p:cNvSpPr>
              <a:spLocks noChangeShapeType="1"/>
            </p:cNvSpPr>
            <p:nvPr/>
          </p:nvSpPr>
          <p:spPr bwMode="auto">
            <a:xfrm>
              <a:off x="3359" y="1728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2" name="Text Box 35"/>
            <p:cNvSpPr txBox="1">
              <a:spLocks noChangeArrowheads="1"/>
            </p:cNvSpPr>
            <p:nvPr/>
          </p:nvSpPr>
          <p:spPr bwMode="auto">
            <a:xfrm>
              <a:off x="3072" y="1517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13" name="Text Box 36"/>
            <p:cNvSpPr txBox="1">
              <a:spLocks noChangeArrowheads="1"/>
            </p:cNvSpPr>
            <p:nvPr/>
          </p:nvSpPr>
          <p:spPr bwMode="auto">
            <a:xfrm>
              <a:off x="4224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14" name="Text Box 37"/>
            <p:cNvSpPr txBox="1">
              <a:spLocks noChangeArrowheads="1"/>
            </p:cNvSpPr>
            <p:nvPr/>
          </p:nvSpPr>
          <p:spPr bwMode="auto">
            <a:xfrm>
              <a:off x="5493" y="1548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15" name="AutoShape 51"/>
            <p:cNvSpPr>
              <a:spLocks noChangeArrowheads="1"/>
            </p:cNvSpPr>
            <p:nvPr/>
          </p:nvSpPr>
          <p:spPr bwMode="auto">
            <a:xfrm rot="5400000">
              <a:off x="4631" y="1515"/>
              <a:ext cx="624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6" name="AutoShape 52"/>
            <p:cNvSpPr>
              <a:spLocks noChangeArrowheads="1"/>
            </p:cNvSpPr>
            <p:nvPr/>
          </p:nvSpPr>
          <p:spPr bwMode="auto">
            <a:xfrm rot="5400000" flipV="1">
              <a:off x="3582" y="1516"/>
              <a:ext cx="624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7" name="Rectangle 54"/>
            <p:cNvSpPr>
              <a:spLocks noChangeArrowheads="1"/>
            </p:cNvSpPr>
            <p:nvPr/>
          </p:nvSpPr>
          <p:spPr bwMode="auto">
            <a:xfrm>
              <a:off x="3312" y="1727"/>
              <a:ext cx="2208" cy="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8" name="Text Box 49"/>
            <p:cNvSpPr txBox="1">
              <a:spLocks noChangeArrowheads="1"/>
            </p:cNvSpPr>
            <p:nvPr/>
          </p:nvSpPr>
          <p:spPr bwMode="auto">
            <a:xfrm>
              <a:off x="4272" y="1709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119" name="Group 45"/>
            <p:cNvGrpSpPr>
              <a:grpSpLocks/>
            </p:cNvGrpSpPr>
            <p:nvPr/>
          </p:nvGrpSpPr>
          <p:grpSpPr bwMode="auto">
            <a:xfrm>
              <a:off x="3334" y="1728"/>
              <a:ext cx="2148" cy="509"/>
              <a:chOff x="1380" y="2592"/>
              <a:chExt cx="2700" cy="1392"/>
            </a:xfrm>
          </p:grpSpPr>
          <p:sp>
            <p:nvSpPr>
              <p:cNvPr id="138" name="Line 46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9" name="Line 47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0" name="Line 48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20" name="AutoShape 55"/>
            <p:cNvSpPr>
              <a:spLocks noChangeArrowheads="1"/>
            </p:cNvSpPr>
            <p:nvPr/>
          </p:nvSpPr>
          <p:spPr bwMode="auto">
            <a:xfrm rot="5400000">
              <a:off x="3573" y="890"/>
              <a:ext cx="624" cy="1049"/>
            </a:xfrm>
            <a:prstGeom prst="rtTriangle">
              <a:avLst/>
            </a:prstGeom>
            <a:solidFill>
              <a:srgbClr val="FFFF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21" name="AutoShape 56"/>
            <p:cNvSpPr>
              <a:spLocks noChangeArrowheads="1"/>
            </p:cNvSpPr>
            <p:nvPr/>
          </p:nvSpPr>
          <p:spPr bwMode="auto">
            <a:xfrm rot="5400000" flipV="1">
              <a:off x="4646" y="891"/>
              <a:ext cx="624" cy="1048"/>
            </a:xfrm>
            <a:prstGeom prst="rtTriangle">
              <a:avLst/>
            </a:prstGeom>
            <a:solidFill>
              <a:srgbClr val="FFFF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22" name="Text Box 39"/>
            <p:cNvSpPr txBox="1">
              <a:spLocks noChangeArrowheads="1"/>
            </p:cNvSpPr>
            <p:nvPr/>
          </p:nvSpPr>
          <p:spPr bwMode="auto">
            <a:xfrm>
              <a:off x="4141" y="2189"/>
              <a:ext cx="61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23" name="Rectangle 57"/>
            <p:cNvSpPr>
              <a:spLocks noChangeArrowheads="1"/>
            </p:cNvSpPr>
            <p:nvPr/>
          </p:nvSpPr>
          <p:spPr bwMode="auto">
            <a:xfrm>
              <a:off x="510" y="1739"/>
              <a:ext cx="2208" cy="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grpSp>
          <p:nvGrpSpPr>
            <p:cNvPr id="124" name="Group 18"/>
            <p:cNvGrpSpPr>
              <a:grpSpLocks/>
            </p:cNvGrpSpPr>
            <p:nvPr/>
          </p:nvGrpSpPr>
          <p:grpSpPr bwMode="auto">
            <a:xfrm>
              <a:off x="557" y="1728"/>
              <a:ext cx="2148" cy="960"/>
              <a:chOff x="1380" y="2592"/>
              <a:chExt cx="2700" cy="1392"/>
            </a:xfrm>
          </p:grpSpPr>
          <p:sp>
            <p:nvSpPr>
              <p:cNvPr id="135" name="Line 19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6" name="Line 20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7" name="Line 21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25" name="Group 13"/>
            <p:cNvGrpSpPr>
              <a:grpSpLocks/>
            </p:cNvGrpSpPr>
            <p:nvPr/>
          </p:nvGrpSpPr>
          <p:grpSpPr bwMode="auto">
            <a:xfrm>
              <a:off x="334" y="1104"/>
              <a:ext cx="1272" cy="1248"/>
              <a:chOff x="768" y="1968"/>
              <a:chExt cx="1968" cy="1248"/>
            </a:xfrm>
          </p:grpSpPr>
          <p:grpSp>
            <p:nvGrpSpPr>
              <p:cNvPr id="131" name="Group 14"/>
              <p:cNvGrpSpPr>
                <a:grpSpLocks/>
              </p:cNvGrpSpPr>
              <p:nvPr/>
            </p:nvGrpSpPr>
            <p:grpSpPr bwMode="auto">
              <a:xfrm>
                <a:off x="768" y="1968"/>
                <a:ext cx="1968" cy="1248"/>
                <a:chOff x="768" y="1968"/>
                <a:chExt cx="1968" cy="1248"/>
              </a:xfrm>
            </p:grpSpPr>
            <p:sp>
              <p:nvSpPr>
                <p:cNvPr id="133" name="Line 15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34" name="Line 16"/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132" name="Line 17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26" name="AutoShape 5"/>
            <p:cNvSpPr>
              <a:spLocks noChangeArrowheads="1"/>
            </p:cNvSpPr>
            <p:nvPr/>
          </p:nvSpPr>
          <p:spPr bwMode="auto">
            <a:xfrm>
              <a:off x="550" y="1103"/>
              <a:ext cx="2138" cy="1248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grpSp>
          <p:nvGrpSpPr>
            <p:cNvPr id="127" name="Group 61"/>
            <p:cNvGrpSpPr>
              <a:grpSpLocks/>
            </p:cNvGrpSpPr>
            <p:nvPr/>
          </p:nvGrpSpPr>
          <p:grpSpPr bwMode="auto">
            <a:xfrm>
              <a:off x="558" y="1727"/>
              <a:ext cx="2113" cy="624"/>
              <a:chOff x="1632" y="3360"/>
              <a:chExt cx="2209" cy="624"/>
            </a:xfrm>
          </p:grpSpPr>
          <p:sp>
            <p:nvSpPr>
              <p:cNvPr id="129" name="AutoShape 58"/>
              <p:cNvSpPr>
                <a:spLocks noChangeArrowheads="1"/>
              </p:cNvSpPr>
              <p:nvPr/>
            </p:nvSpPr>
            <p:spPr bwMode="auto">
              <a:xfrm rot="5400000">
                <a:off x="2977" y="3119"/>
                <a:ext cx="624" cy="1105"/>
              </a:xfrm>
              <a:prstGeom prst="rtTriangl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30" name="AutoShape 59"/>
              <p:cNvSpPr>
                <a:spLocks noChangeArrowheads="1"/>
              </p:cNvSpPr>
              <p:nvPr/>
            </p:nvSpPr>
            <p:spPr bwMode="auto">
              <a:xfrm rot="5400000" flipV="1">
                <a:off x="1872" y="3120"/>
                <a:ext cx="624" cy="1104"/>
              </a:xfrm>
              <a:prstGeom prst="rtTriangl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28" name="Line 6"/>
            <p:cNvSpPr>
              <a:spLocks noChangeShapeType="1"/>
            </p:cNvSpPr>
            <p:nvPr/>
          </p:nvSpPr>
          <p:spPr bwMode="auto">
            <a:xfrm>
              <a:off x="1618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41" name="Text Box 73"/>
          <p:cNvSpPr txBox="1">
            <a:spLocks noChangeArrowheads="1"/>
          </p:cNvSpPr>
          <p:nvPr/>
        </p:nvSpPr>
        <p:spPr bwMode="auto">
          <a:xfrm>
            <a:off x="6301412" y="226082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142" name="Text Box 74"/>
          <p:cNvSpPr txBox="1">
            <a:spLocks noChangeArrowheads="1"/>
          </p:cNvSpPr>
          <p:nvPr/>
        </p:nvSpPr>
        <p:spPr bwMode="auto">
          <a:xfrm>
            <a:off x="10103475" y="178457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grpSp>
        <p:nvGrpSpPr>
          <p:cNvPr id="143" name="Group 75"/>
          <p:cNvGrpSpPr>
            <a:grpSpLocks/>
          </p:cNvGrpSpPr>
          <p:nvPr/>
        </p:nvGrpSpPr>
        <p:grpSpPr bwMode="auto">
          <a:xfrm>
            <a:off x="8663612" y="776874"/>
            <a:ext cx="409575" cy="838200"/>
            <a:chOff x="4800" y="2160"/>
            <a:chExt cx="258" cy="528"/>
          </a:xfrm>
        </p:grpSpPr>
        <p:sp>
          <p:nvSpPr>
            <p:cNvPr id="144" name="Text Box 76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145" name="Group 77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146" name="Text Box 78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47" name="Line 79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48" name="Group 80"/>
          <p:cNvGrpSpPr>
            <a:grpSpLocks/>
          </p:cNvGrpSpPr>
          <p:nvPr/>
        </p:nvGrpSpPr>
        <p:grpSpPr bwMode="auto">
          <a:xfrm>
            <a:off x="4234487" y="1481724"/>
            <a:ext cx="390525" cy="866775"/>
            <a:chOff x="3264" y="2208"/>
            <a:chExt cx="246" cy="546"/>
          </a:xfrm>
        </p:grpSpPr>
        <p:sp>
          <p:nvSpPr>
            <p:cNvPr id="149" name="Text Box 81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150" name="Text Box 82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151" name="Line 83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52" name="Group 84"/>
          <p:cNvGrpSpPr>
            <a:grpSpLocks/>
          </p:cNvGrpSpPr>
          <p:nvPr/>
        </p:nvGrpSpPr>
        <p:grpSpPr bwMode="auto">
          <a:xfrm>
            <a:off x="3682037" y="795924"/>
            <a:ext cx="409575" cy="838200"/>
            <a:chOff x="4800" y="2160"/>
            <a:chExt cx="258" cy="528"/>
          </a:xfrm>
        </p:grpSpPr>
        <p:sp>
          <p:nvSpPr>
            <p:cNvPr id="153" name="Text Box 85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154" name="Group 86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155" name="Text Box 87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56" name="Line 88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57" name="Text Box 89"/>
          <p:cNvSpPr txBox="1">
            <a:spLocks noChangeArrowheads="1"/>
          </p:cNvSpPr>
          <p:nvPr/>
        </p:nvSpPr>
        <p:spPr bwMode="auto">
          <a:xfrm>
            <a:off x="3710268" y="133488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0000FF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7275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4" grpId="1"/>
      <p:bldP spid="85" grpId="0"/>
      <p:bldP spid="92" grpId="0"/>
      <p:bldP spid="92" grpId="1"/>
      <p:bldP spid="93" grpId="0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2749827" y="2284550"/>
            <a:ext cx="2270125" cy="3070225"/>
            <a:chOff x="672" y="1581"/>
            <a:chExt cx="1430" cy="1934"/>
          </a:xfrm>
        </p:grpSpPr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910" y="1872"/>
              <a:ext cx="954" cy="1348"/>
              <a:chOff x="3216" y="1200"/>
              <a:chExt cx="1152" cy="2022"/>
            </a:xfrm>
          </p:grpSpPr>
          <p:sp>
            <p:nvSpPr>
              <p:cNvPr id="10" name="AutoShap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1152" cy="2016"/>
              </a:xfrm>
              <a:prstGeom prst="diamond">
                <a:avLst/>
              </a:prstGeom>
              <a:solidFill>
                <a:srgbClr val="FFC000"/>
              </a:solidFill>
              <a:ln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1" name="Line 57"/>
              <p:cNvSpPr>
                <a:spLocks noChangeShapeType="1"/>
              </p:cNvSpPr>
              <p:nvPr/>
            </p:nvSpPr>
            <p:spPr bwMode="auto">
              <a:xfrm>
                <a:off x="3216" y="221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" name="Line 58"/>
              <p:cNvSpPr>
                <a:spLocks noChangeShapeType="1"/>
              </p:cNvSpPr>
              <p:nvPr/>
            </p:nvSpPr>
            <p:spPr bwMode="auto">
              <a:xfrm>
                <a:off x="3792" y="1206"/>
                <a:ext cx="0" cy="2016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6" name="Text Box 65"/>
            <p:cNvSpPr txBox="1">
              <a:spLocks noChangeArrowheads="1"/>
            </p:cNvSpPr>
            <p:nvPr/>
          </p:nvSpPr>
          <p:spPr bwMode="auto">
            <a:xfrm>
              <a:off x="672" y="2403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7" name="Text Box 66"/>
            <p:cNvSpPr txBox="1">
              <a:spLocks noChangeArrowheads="1"/>
            </p:cNvSpPr>
            <p:nvPr/>
          </p:nvSpPr>
          <p:spPr bwMode="auto">
            <a:xfrm>
              <a:off x="1290" y="1581"/>
              <a:ext cx="1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8" name="Text Box 68"/>
            <p:cNvSpPr txBox="1">
              <a:spLocks noChangeArrowheads="1"/>
            </p:cNvSpPr>
            <p:nvPr/>
          </p:nvSpPr>
          <p:spPr bwMode="auto">
            <a:xfrm>
              <a:off x="1279" y="3187"/>
              <a:ext cx="197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1903" y="2396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6350277" y="2270262"/>
            <a:ext cx="4019550" cy="3086100"/>
            <a:chOff x="2940" y="1572"/>
            <a:chExt cx="2532" cy="1944"/>
          </a:xfrm>
        </p:grpSpPr>
        <p:grpSp>
          <p:nvGrpSpPr>
            <p:cNvPr id="14" name="Group 61"/>
            <p:cNvGrpSpPr>
              <a:grpSpLocks/>
            </p:cNvGrpSpPr>
            <p:nvPr/>
          </p:nvGrpSpPr>
          <p:grpSpPr bwMode="auto">
            <a:xfrm>
              <a:off x="3218" y="1870"/>
              <a:ext cx="2026" cy="1347"/>
              <a:chOff x="3216" y="1200"/>
              <a:chExt cx="1152" cy="2022"/>
            </a:xfrm>
          </p:grpSpPr>
          <p:sp>
            <p:nvSpPr>
              <p:cNvPr id="19" name="AutoShape 6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1152" cy="2016"/>
              </a:xfrm>
              <a:prstGeom prst="diamond">
                <a:avLst/>
              </a:prstGeom>
              <a:solidFill>
                <a:srgbClr val="FFC000"/>
              </a:solidFill>
              <a:ln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20" name="Line 63"/>
              <p:cNvSpPr>
                <a:spLocks noChangeShapeType="1"/>
              </p:cNvSpPr>
              <p:nvPr/>
            </p:nvSpPr>
            <p:spPr bwMode="auto">
              <a:xfrm>
                <a:off x="3216" y="221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" name="Line 64"/>
              <p:cNvSpPr>
                <a:spLocks noChangeShapeType="1"/>
              </p:cNvSpPr>
              <p:nvPr/>
            </p:nvSpPr>
            <p:spPr bwMode="auto">
              <a:xfrm>
                <a:off x="3792" y="1206"/>
                <a:ext cx="0" cy="2016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5" name="Text Box 67"/>
            <p:cNvSpPr txBox="1">
              <a:spLocks noChangeArrowheads="1"/>
            </p:cNvSpPr>
            <p:nvPr/>
          </p:nvSpPr>
          <p:spPr bwMode="auto">
            <a:xfrm>
              <a:off x="2940" y="2394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6" name="Text Box 70"/>
            <p:cNvSpPr txBox="1">
              <a:spLocks noChangeArrowheads="1"/>
            </p:cNvSpPr>
            <p:nvPr/>
          </p:nvSpPr>
          <p:spPr bwMode="auto">
            <a:xfrm>
              <a:off x="4114" y="1572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17" name="Text Box 71"/>
            <p:cNvSpPr txBox="1">
              <a:spLocks noChangeArrowheads="1"/>
            </p:cNvSpPr>
            <p:nvPr/>
          </p:nvSpPr>
          <p:spPr bwMode="auto">
            <a:xfrm>
              <a:off x="5273" y="2403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P</a:t>
              </a:r>
            </a:p>
          </p:txBody>
        </p:sp>
        <p:sp>
          <p:nvSpPr>
            <p:cNvPr id="18" name="Text Box 72"/>
            <p:cNvSpPr txBox="1">
              <a:spLocks noChangeArrowheads="1"/>
            </p:cNvSpPr>
            <p:nvPr/>
          </p:nvSpPr>
          <p:spPr bwMode="auto">
            <a:xfrm>
              <a:off x="4114" y="3188"/>
              <a:ext cx="199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Q</a:t>
              </a:r>
            </a:p>
          </p:txBody>
        </p:sp>
      </p:grpSp>
      <p:sp>
        <p:nvSpPr>
          <p:cNvPr id="22" name="Line 75"/>
          <p:cNvSpPr>
            <a:spLocks noChangeShapeType="1"/>
          </p:cNvSpPr>
          <p:nvPr/>
        </p:nvSpPr>
        <p:spPr bwMode="auto">
          <a:xfrm>
            <a:off x="5950227" y="1603512"/>
            <a:ext cx="0" cy="5029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" name="Text Box 76"/>
          <p:cNvSpPr txBox="1">
            <a:spLocks noChangeArrowheads="1"/>
          </p:cNvSpPr>
          <p:nvPr/>
        </p:nvSpPr>
        <p:spPr bwMode="auto">
          <a:xfrm>
            <a:off x="1797327" y="964678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a) </a:t>
            </a:r>
            <a:r>
              <a:rPr lang="en-US" sz="2800" dirty="0" err="1">
                <a:solidFill>
                  <a:srgbClr val="0000FF"/>
                </a:solidFill>
              </a:rPr>
              <a:t>Hình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thoi</a:t>
            </a:r>
            <a:r>
              <a:rPr lang="en-US" sz="2800" dirty="0">
                <a:solidFill>
                  <a:srgbClr val="0000FF"/>
                </a:solidFill>
              </a:rPr>
              <a:t> ABCD, </a:t>
            </a:r>
            <a:r>
              <a:rPr lang="en-US" sz="2800" dirty="0" err="1">
                <a:solidFill>
                  <a:srgbClr val="0000FF"/>
                </a:solidFill>
              </a:rPr>
              <a:t>biết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4" name="Text Box 77"/>
          <p:cNvSpPr txBox="1">
            <a:spLocks noChangeArrowheads="1"/>
          </p:cNvSpPr>
          <p:nvPr/>
        </p:nvSpPr>
        <p:spPr bwMode="auto">
          <a:xfrm>
            <a:off x="1797327" y="1498078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AC = 3cm;  BD = 4cm</a:t>
            </a:r>
          </a:p>
        </p:txBody>
      </p:sp>
      <p:sp>
        <p:nvSpPr>
          <p:cNvPr id="25" name="Text Box 78"/>
          <p:cNvSpPr txBox="1">
            <a:spLocks noChangeArrowheads="1"/>
          </p:cNvSpPr>
          <p:nvPr/>
        </p:nvSpPr>
        <p:spPr bwMode="auto">
          <a:xfrm>
            <a:off x="6064527" y="964678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b) </a:t>
            </a:r>
            <a:r>
              <a:rPr lang="en-US" sz="2800" dirty="0" err="1">
                <a:solidFill>
                  <a:srgbClr val="0000FF"/>
                </a:solidFill>
              </a:rPr>
              <a:t>Hình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thoi</a:t>
            </a:r>
            <a:r>
              <a:rPr lang="en-US" sz="2800" dirty="0">
                <a:solidFill>
                  <a:srgbClr val="0000FF"/>
                </a:solidFill>
              </a:rPr>
              <a:t> MNPQ, </a:t>
            </a:r>
            <a:r>
              <a:rPr lang="en-US" sz="2800" dirty="0" err="1">
                <a:solidFill>
                  <a:srgbClr val="0000FF"/>
                </a:solidFill>
              </a:rPr>
              <a:t>biết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6293127" y="1498078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MP = 7cm;  NQ = 4cm</a:t>
            </a:r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>
            <a:off x="1971953" y="263662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u="sng" err="1">
                <a:solidFill>
                  <a:srgbClr val="FF0000"/>
                </a:solidFill>
              </a:rPr>
              <a:t>B</a:t>
            </a:r>
            <a:r>
              <a:rPr lang="en-US" b="1" u="sng" err="1">
                <a:solidFill>
                  <a:srgbClr val="FF0000"/>
                </a:solidFill>
              </a:rPr>
              <a:t>ài</a:t>
            </a:r>
            <a:r>
              <a:rPr lang="en-US" b="1" u="sng">
                <a:solidFill>
                  <a:srgbClr val="FF0000"/>
                </a:solidFill>
              </a:rPr>
              <a:t> 1</a:t>
            </a:r>
            <a:r>
              <a:rPr lang="en-US" b="1">
                <a:solidFill>
                  <a:srgbClr val="006600"/>
                </a:solidFill>
              </a:rPr>
              <a:t>: </a:t>
            </a:r>
            <a:r>
              <a:rPr lang="en-US" b="1" dirty="0" err="1">
                <a:solidFill>
                  <a:srgbClr val="006600"/>
                </a:solidFill>
              </a:rPr>
              <a:t>Tính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diện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tích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của</a:t>
            </a:r>
            <a:endParaRPr 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144</TotalTime>
  <Words>790</Words>
  <Application>Microsoft Office PowerPoint</Application>
  <PresentationFormat>Custom</PresentationFormat>
  <Paragraphs>218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Integral</vt:lpstr>
      <vt:lpstr>Equation</vt:lpstr>
      <vt:lpstr>Diện tích hình thoi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Diện tích hình thoi</dc:title>
  <dc:creator>Admin</dc:creator>
  <cp:lastModifiedBy>Windows User</cp:lastModifiedBy>
  <cp:revision>19</cp:revision>
  <dcterms:created xsi:type="dcterms:W3CDTF">2022-03-08T14:04:03Z</dcterms:created>
  <dcterms:modified xsi:type="dcterms:W3CDTF">2023-03-21T09:20:03Z</dcterms:modified>
</cp:coreProperties>
</file>